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88" r:id="rId3"/>
    <p:sldId id="291" r:id="rId4"/>
    <p:sldId id="307" r:id="rId5"/>
    <p:sldId id="309" r:id="rId6"/>
    <p:sldId id="312" r:id="rId7"/>
    <p:sldId id="306" r:id="rId8"/>
    <p:sldId id="310" r:id="rId9"/>
    <p:sldId id="311" r:id="rId10"/>
    <p:sldId id="313" r:id="rId11"/>
    <p:sldId id="314" r:id="rId12"/>
    <p:sldId id="315" r:id="rId13"/>
    <p:sldId id="316" r:id="rId14"/>
    <p:sldId id="318" r:id="rId15"/>
    <p:sldId id="319" r:id="rId16"/>
    <p:sldId id="317" r:id="rId17"/>
    <p:sldId id="320" r:id="rId18"/>
    <p:sldId id="322" r:id="rId19"/>
    <p:sldId id="323" r:id="rId20"/>
    <p:sldId id="330" r:id="rId21"/>
    <p:sldId id="331" r:id="rId22"/>
    <p:sldId id="327" r:id="rId23"/>
    <p:sldId id="324" r:id="rId24"/>
    <p:sldId id="333" r:id="rId25"/>
    <p:sldId id="326" r:id="rId26"/>
    <p:sldId id="332" r:id="rId27"/>
    <p:sldId id="334" r:id="rId28"/>
    <p:sldId id="29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32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82499-3DC3-479F-A08D-03DC5B10A24F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7EA2CC-FABD-466D-82E8-AC953C7EC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484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/>
              <a:t>Elektronika</a:t>
            </a:r>
            <a:r>
              <a:rPr lang="en-US" baseline="0" dirty="0"/>
              <a:t> </a:t>
            </a:r>
            <a:r>
              <a:rPr lang="en-US" baseline="0" dirty="0" err="1"/>
              <a:t>tidak</a:t>
            </a:r>
            <a:r>
              <a:rPr lang="en-US" baseline="0" dirty="0"/>
              <a:t> </a:t>
            </a:r>
            <a:r>
              <a:rPr lang="en-US" baseline="0" dirty="0" err="1"/>
              <a:t>dapat</a:t>
            </a:r>
            <a:r>
              <a:rPr lang="en-US" baseline="0" dirty="0"/>
              <a:t> </a:t>
            </a:r>
            <a:r>
              <a:rPr lang="en-US" baseline="0" dirty="0" err="1"/>
              <a:t>terlepas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</a:t>
            </a:r>
            <a:r>
              <a:rPr lang="en-US" baseline="0" dirty="0" err="1"/>
              <a:t>sebuah</a:t>
            </a:r>
            <a:r>
              <a:rPr lang="en-US" baseline="0" dirty="0"/>
              <a:t> </a:t>
            </a:r>
            <a:r>
              <a:rPr lang="en-US" baseline="0" dirty="0" err="1"/>
              <a:t>partikel</a:t>
            </a:r>
            <a:r>
              <a:rPr lang="en-US" baseline="0" dirty="0"/>
              <a:t> yang </a:t>
            </a:r>
            <a:r>
              <a:rPr lang="en-US" baseline="0" dirty="0" err="1"/>
              <a:t>bernama</a:t>
            </a:r>
            <a:r>
              <a:rPr lang="en-US" baseline="0" dirty="0"/>
              <a:t> ELEKTRON</a:t>
            </a:r>
          </a:p>
          <a:p>
            <a:pPr marL="228600" indent="-228600">
              <a:buAutoNum type="arabicPeriod"/>
            </a:pP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Elektron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partikel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subatomik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muatan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(e-)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EA2CC-FABD-466D-82E8-AC953C7EC0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8061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/>
              <a:t>Elektronika</a:t>
            </a:r>
            <a:r>
              <a:rPr lang="en-US" baseline="0" dirty="0"/>
              <a:t> </a:t>
            </a:r>
            <a:r>
              <a:rPr lang="en-US" baseline="0" dirty="0" err="1"/>
              <a:t>tidak</a:t>
            </a:r>
            <a:r>
              <a:rPr lang="en-US" baseline="0" dirty="0"/>
              <a:t> </a:t>
            </a:r>
            <a:r>
              <a:rPr lang="en-US" baseline="0" dirty="0" err="1"/>
              <a:t>dapat</a:t>
            </a:r>
            <a:r>
              <a:rPr lang="en-US" baseline="0" dirty="0"/>
              <a:t> </a:t>
            </a:r>
            <a:r>
              <a:rPr lang="en-US" baseline="0" dirty="0" err="1"/>
              <a:t>terlepas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</a:t>
            </a:r>
            <a:r>
              <a:rPr lang="en-US" baseline="0" dirty="0" err="1"/>
              <a:t>sebuah</a:t>
            </a:r>
            <a:r>
              <a:rPr lang="en-US" baseline="0" dirty="0"/>
              <a:t> </a:t>
            </a:r>
            <a:r>
              <a:rPr lang="en-US" baseline="0" dirty="0" err="1"/>
              <a:t>partikel</a:t>
            </a:r>
            <a:r>
              <a:rPr lang="en-US" baseline="0" dirty="0"/>
              <a:t> yang </a:t>
            </a:r>
            <a:r>
              <a:rPr lang="en-US" baseline="0" dirty="0" err="1"/>
              <a:t>bernama</a:t>
            </a:r>
            <a:r>
              <a:rPr lang="en-US" baseline="0" dirty="0"/>
              <a:t> ELEKTRON</a:t>
            </a:r>
          </a:p>
          <a:p>
            <a:pPr marL="228600" indent="-228600">
              <a:buAutoNum type="arabicPeriod"/>
            </a:pP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Elektron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partikel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subatomik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muatan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(e-)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EA2CC-FABD-466D-82E8-AC953C7EC0C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387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/>
              <a:t>Elektronika</a:t>
            </a:r>
            <a:r>
              <a:rPr lang="en-US" baseline="0" dirty="0"/>
              <a:t> </a:t>
            </a:r>
            <a:r>
              <a:rPr lang="en-US" baseline="0" dirty="0" err="1"/>
              <a:t>tidak</a:t>
            </a:r>
            <a:r>
              <a:rPr lang="en-US" baseline="0" dirty="0"/>
              <a:t> </a:t>
            </a:r>
            <a:r>
              <a:rPr lang="en-US" baseline="0" dirty="0" err="1"/>
              <a:t>dapat</a:t>
            </a:r>
            <a:r>
              <a:rPr lang="en-US" baseline="0" dirty="0"/>
              <a:t> </a:t>
            </a:r>
            <a:r>
              <a:rPr lang="en-US" baseline="0" dirty="0" err="1"/>
              <a:t>terlepas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</a:t>
            </a:r>
            <a:r>
              <a:rPr lang="en-US" baseline="0" dirty="0" err="1"/>
              <a:t>sebuah</a:t>
            </a:r>
            <a:r>
              <a:rPr lang="en-US" baseline="0" dirty="0"/>
              <a:t> </a:t>
            </a:r>
            <a:r>
              <a:rPr lang="en-US" baseline="0" dirty="0" err="1"/>
              <a:t>partikel</a:t>
            </a:r>
            <a:r>
              <a:rPr lang="en-US" baseline="0" dirty="0"/>
              <a:t> yang </a:t>
            </a:r>
            <a:r>
              <a:rPr lang="en-US" baseline="0" dirty="0" err="1"/>
              <a:t>bernama</a:t>
            </a:r>
            <a:r>
              <a:rPr lang="en-US" baseline="0" dirty="0"/>
              <a:t> ELEKTRON</a:t>
            </a:r>
          </a:p>
          <a:p>
            <a:pPr marL="228600" indent="-228600">
              <a:buAutoNum type="arabicPeriod"/>
            </a:pP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Elektron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partikel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subatomik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muatan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(e-)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EA2CC-FABD-466D-82E8-AC953C7EC0C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2563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/>
              <a:t>Elektronika</a:t>
            </a:r>
            <a:r>
              <a:rPr lang="en-US" baseline="0" dirty="0"/>
              <a:t> </a:t>
            </a:r>
            <a:r>
              <a:rPr lang="en-US" baseline="0" dirty="0" err="1"/>
              <a:t>tidak</a:t>
            </a:r>
            <a:r>
              <a:rPr lang="en-US" baseline="0" dirty="0"/>
              <a:t> </a:t>
            </a:r>
            <a:r>
              <a:rPr lang="en-US" baseline="0" dirty="0" err="1"/>
              <a:t>dapat</a:t>
            </a:r>
            <a:r>
              <a:rPr lang="en-US" baseline="0" dirty="0"/>
              <a:t> </a:t>
            </a:r>
            <a:r>
              <a:rPr lang="en-US" baseline="0" dirty="0" err="1"/>
              <a:t>terlepas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</a:t>
            </a:r>
            <a:r>
              <a:rPr lang="en-US" baseline="0" dirty="0" err="1"/>
              <a:t>sebuah</a:t>
            </a:r>
            <a:r>
              <a:rPr lang="en-US" baseline="0" dirty="0"/>
              <a:t> </a:t>
            </a:r>
            <a:r>
              <a:rPr lang="en-US" baseline="0" dirty="0" err="1"/>
              <a:t>partikel</a:t>
            </a:r>
            <a:r>
              <a:rPr lang="en-US" baseline="0" dirty="0"/>
              <a:t> yang </a:t>
            </a:r>
            <a:r>
              <a:rPr lang="en-US" baseline="0" dirty="0" err="1"/>
              <a:t>bernama</a:t>
            </a:r>
            <a:r>
              <a:rPr lang="en-US" baseline="0" dirty="0"/>
              <a:t> ELEKTRON</a:t>
            </a:r>
          </a:p>
          <a:p>
            <a:pPr marL="228600" indent="-228600">
              <a:buAutoNum type="arabicPeriod"/>
            </a:pP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Elektron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partikel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subatomik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muatan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(e-)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EA2CC-FABD-466D-82E8-AC953C7EC0C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6089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/>
              <a:t>Elektronika</a:t>
            </a:r>
            <a:r>
              <a:rPr lang="en-US" baseline="0" dirty="0"/>
              <a:t> </a:t>
            </a:r>
            <a:r>
              <a:rPr lang="en-US" baseline="0" dirty="0" err="1"/>
              <a:t>tidak</a:t>
            </a:r>
            <a:r>
              <a:rPr lang="en-US" baseline="0" dirty="0"/>
              <a:t> </a:t>
            </a:r>
            <a:r>
              <a:rPr lang="en-US" baseline="0" dirty="0" err="1"/>
              <a:t>dapat</a:t>
            </a:r>
            <a:r>
              <a:rPr lang="en-US" baseline="0" dirty="0"/>
              <a:t> </a:t>
            </a:r>
            <a:r>
              <a:rPr lang="en-US" baseline="0" dirty="0" err="1"/>
              <a:t>terlepas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</a:t>
            </a:r>
            <a:r>
              <a:rPr lang="en-US" baseline="0" dirty="0" err="1"/>
              <a:t>sebuah</a:t>
            </a:r>
            <a:r>
              <a:rPr lang="en-US" baseline="0" dirty="0"/>
              <a:t> </a:t>
            </a:r>
            <a:r>
              <a:rPr lang="en-US" baseline="0" dirty="0" err="1"/>
              <a:t>partikel</a:t>
            </a:r>
            <a:r>
              <a:rPr lang="en-US" baseline="0" dirty="0"/>
              <a:t> yang </a:t>
            </a:r>
            <a:r>
              <a:rPr lang="en-US" baseline="0" dirty="0" err="1"/>
              <a:t>bernama</a:t>
            </a:r>
            <a:r>
              <a:rPr lang="en-US" baseline="0" dirty="0"/>
              <a:t> ELEKTRON</a:t>
            </a:r>
          </a:p>
          <a:p>
            <a:pPr marL="228600" indent="-228600">
              <a:buAutoNum type="arabicPeriod"/>
            </a:pP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Elektron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partikel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subatomik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muatan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(e-)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EA2CC-FABD-466D-82E8-AC953C7EC0C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073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/>
              <a:t>Elektronika</a:t>
            </a:r>
            <a:r>
              <a:rPr lang="en-US" baseline="0" dirty="0"/>
              <a:t> </a:t>
            </a:r>
            <a:r>
              <a:rPr lang="en-US" baseline="0" dirty="0" err="1"/>
              <a:t>tidak</a:t>
            </a:r>
            <a:r>
              <a:rPr lang="en-US" baseline="0" dirty="0"/>
              <a:t> </a:t>
            </a:r>
            <a:r>
              <a:rPr lang="en-US" baseline="0" dirty="0" err="1"/>
              <a:t>dapat</a:t>
            </a:r>
            <a:r>
              <a:rPr lang="en-US" baseline="0" dirty="0"/>
              <a:t> </a:t>
            </a:r>
            <a:r>
              <a:rPr lang="en-US" baseline="0" dirty="0" err="1"/>
              <a:t>terlepas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</a:t>
            </a:r>
            <a:r>
              <a:rPr lang="en-US" baseline="0" dirty="0" err="1"/>
              <a:t>sebuah</a:t>
            </a:r>
            <a:r>
              <a:rPr lang="en-US" baseline="0" dirty="0"/>
              <a:t> </a:t>
            </a:r>
            <a:r>
              <a:rPr lang="en-US" baseline="0" dirty="0" err="1"/>
              <a:t>partikel</a:t>
            </a:r>
            <a:r>
              <a:rPr lang="en-US" baseline="0" dirty="0"/>
              <a:t> yang </a:t>
            </a:r>
            <a:r>
              <a:rPr lang="en-US" baseline="0" dirty="0" err="1"/>
              <a:t>bernama</a:t>
            </a:r>
            <a:r>
              <a:rPr lang="en-US" baseline="0" dirty="0"/>
              <a:t> ELEKTRON</a:t>
            </a:r>
          </a:p>
          <a:p>
            <a:pPr marL="228600" indent="-228600">
              <a:buAutoNum type="arabicPeriod"/>
            </a:pP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Elektron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partikel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subatomik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muatan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(e-)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EA2CC-FABD-466D-82E8-AC953C7EC0C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6347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/>
              <a:t>Elektronika</a:t>
            </a:r>
            <a:r>
              <a:rPr lang="en-US" baseline="0" dirty="0"/>
              <a:t> </a:t>
            </a:r>
            <a:r>
              <a:rPr lang="en-US" baseline="0" dirty="0" err="1"/>
              <a:t>tidak</a:t>
            </a:r>
            <a:r>
              <a:rPr lang="en-US" baseline="0" dirty="0"/>
              <a:t> </a:t>
            </a:r>
            <a:r>
              <a:rPr lang="en-US" baseline="0" dirty="0" err="1"/>
              <a:t>dapat</a:t>
            </a:r>
            <a:r>
              <a:rPr lang="en-US" baseline="0" dirty="0"/>
              <a:t> </a:t>
            </a:r>
            <a:r>
              <a:rPr lang="en-US" baseline="0" dirty="0" err="1"/>
              <a:t>terlepas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</a:t>
            </a:r>
            <a:r>
              <a:rPr lang="en-US" baseline="0" dirty="0" err="1"/>
              <a:t>sebuah</a:t>
            </a:r>
            <a:r>
              <a:rPr lang="en-US" baseline="0" dirty="0"/>
              <a:t> </a:t>
            </a:r>
            <a:r>
              <a:rPr lang="en-US" baseline="0" dirty="0" err="1"/>
              <a:t>partikel</a:t>
            </a:r>
            <a:r>
              <a:rPr lang="en-US" baseline="0" dirty="0"/>
              <a:t> yang </a:t>
            </a:r>
            <a:r>
              <a:rPr lang="en-US" baseline="0" dirty="0" err="1"/>
              <a:t>bernama</a:t>
            </a:r>
            <a:r>
              <a:rPr lang="en-US" baseline="0" dirty="0"/>
              <a:t> ELEKTRON</a:t>
            </a:r>
          </a:p>
          <a:p>
            <a:pPr marL="228600" indent="-228600">
              <a:buAutoNum type="arabicPeriod"/>
            </a:pP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Elektron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partikel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subatomik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muatan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(e-)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EA2CC-FABD-466D-82E8-AC953C7EC0C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2201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/>
              <a:t>Elektronika</a:t>
            </a:r>
            <a:r>
              <a:rPr lang="en-US" baseline="0" dirty="0"/>
              <a:t> </a:t>
            </a:r>
            <a:r>
              <a:rPr lang="en-US" baseline="0" dirty="0" err="1"/>
              <a:t>tidak</a:t>
            </a:r>
            <a:r>
              <a:rPr lang="en-US" baseline="0" dirty="0"/>
              <a:t> </a:t>
            </a:r>
            <a:r>
              <a:rPr lang="en-US" baseline="0" dirty="0" err="1"/>
              <a:t>dapat</a:t>
            </a:r>
            <a:r>
              <a:rPr lang="en-US" baseline="0" dirty="0"/>
              <a:t> </a:t>
            </a:r>
            <a:r>
              <a:rPr lang="en-US" baseline="0" dirty="0" err="1"/>
              <a:t>terlepas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</a:t>
            </a:r>
            <a:r>
              <a:rPr lang="en-US" baseline="0" dirty="0" err="1"/>
              <a:t>sebuah</a:t>
            </a:r>
            <a:r>
              <a:rPr lang="en-US" baseline="0" dirty="0"/>
              <a:t> </a:t>
            </a:r>
            <a:r>
              <a:rPr lang="en-US" baseline="0" dirty="0" err="1"/>
              <a:t>partikel</a:t>
            </a:r>
            <a:r>
              <a:rPr lang="en-US" baseline="0" dirty="0"/>
              <a:t> yang </a:t>
            </a:r>
            <a:r>
              <a:rPr lang="en-US" baseline="0" dirty="0" err="1"/>
              <a:t>bernama</a:t>
            </a:r>
            <a:r>
              <a:rPr lang="en-US" baseline="0" dirty="0"/>
              <a:t> ELEKTRON</a:t>
            </a:r>
          </a:p>
          <a:p>
            <a:pPr marL="228600" indent="-228600">
              <a:buAutoNum type="arabicPeriod"/>
            </a:pP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Elektron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partikel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subatomik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muatan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(e-)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EA2CC-FABD-466D-82E8-AC953C7EC0C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301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/>
              <a:t>Elektronika</a:t>
            </a:r>
            <a:r>
              <a:rPr lang="en-US" baseline="0" dirty="0"/>
              <a:t> </a:t>
            </a:r>
            <a:r>
              <a:rPr lang="en-US" baseline="0" dirty="0" err="1"/>
              <a:t>tidak</a:t>
            </a:r>
            <a:r>
              <a:rPr lang="en-US" baseline="0" dirty="0"/>
              <a:t> </a:t>
            </a:r>
            <a:r>
              <a:rPr lang="en-US" baseline="0" dirty="0" err="1"/>
              <a:t>dapat</a:t>
            </a:r>
            <a:r>
              <a:rPr lang="en-US" baseline="0" dirty="0"/>
              <a:t> </a:t>
            </a:r>
            <a:r>
              <a:rPr lang="en-US" baseline="0" dirty="0" err="1"/>
              <a:t>terlepas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</a:t>
            </a:r>
            <a:r>
              <a:rPr lang="en-US" baseline="0" dirty="0" err="1"/>
              <a:t>sebuah</a:t>
            </a:r>
            <a:r>
              <a:rPr lang="en-US" baseline="0" dirty="0"/>
              <a:t> </a:t>
            </a:r>
            <a:r>
              <a:rPr lang="en-US" baseline="0" dirty="0" err="1"/>
              <a:t>partikel</a:t>
            </a:r>
            <a:r>
              <a:rPr lang="en-US" baseline="0" dirty="0"/>
              <a:t> yang </a:t>
            </a:r>
            <a:r>
              <a:rPr lang="en-US" baseline="0" dirty="0" err="1"/>
              <a:t>bernama</a:t>
            </a:r>
            <a:r>
              <a:rPr lang="en-US" baseline="0" dirty="0"/>
              <a:t> ELEKTRON</a:t>
            </a:r>
          </a:p>
          <a:p>
            <a:pPr marL="228600" indent="-228600">
              <a:buAutoNum type="arabicPeriod"/>
            </a:pP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Elektron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partikel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subatomik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muatan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(e-)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EA2CC-FABD-466D-82E8-AC953C7EC0C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072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/>
              <a:t>Elektronika</a:t>
            </a:r>
            <a:r>
              <a:rPr lang="en-US" baseline="0" dirty="0"/>
              <a:t> </a:t>
            </a:r>
            <a:r>
              <a:rPr lang="en-US" baseline="0" dirty="0" err="1"/>
              <a:t>tidak</a:t>
            </a:r>
            <a:r>
              <a:rPr lang="en-US" baseline="0" dirty="0"/>
              <a:t> </a:t>
            </a:r>
            <a:r>
              <a:rPr lang="en-US" baseline="0" dirty="0" err="1"/>
              <a:t>dapat</a:t>
            </a:r>
            <a:r>
              <a:rPr lang="en-US" baseline="0" dirty="0"/>
              <a:t> </a:t>
            </a:r>
            <a:r>
              <a:rPr lang="en-US" baseline="0" dirty="0" err="1"/>
              <a:t>terlepas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</a:t>
            </a:r>
            <a:r>
              <a:rPr lang="en-US" baseline="0" dirty="0" err="1"/>
              <a:t>sebuah</a:t>
            </a:r>
            <a:r>
              <a:rPr lang="en-US" baseline="0" dirty="0"/>
              <a:t> </a:t>
            </a:r>
            <a:r>
              <a:rPr lang="en-US" baseline="0" dirty="0" err="1"/>
              <a:t>partikel</a:t>
            </a:r>
            <a:r>
              <a:rPr lang="en-US" baseline="0" dirty="0"/>
              <a:t> yang </a:t>
            </a:r>
            <a:r>
              <a:rPr lang="en-US" baseline="0" dirty="0" err="1"/>
              <a:t>bernama</a:t>
            </a:r>
            <a:r>
              <a:rPr lang="en-US" baseline="0" dirty="0"/>
              <a:t> ELEKTRON</a:t>
            </a:r>
          </a:p>
          <a:p>
            <a:pPr marL="228600" indent="-228600">
              <a:buAutoNum type="arabicPeriod"/>
            </a:pP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Elektron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partikel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subatomik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muatan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(e-)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EA2CC-FABD-466D-82E8-AC953C7EC0C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4328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/>
              <a:t>Elektronika</a:t>
            </a:r>
            <a:r>
              <a:rPr lang="en-US" baseline="0" dirty="0"/>
              <a:t> </a:t>
            </a:r>
            <a:r>
              <a:rPr lang="en-US" baseline="0" dirty="0" err="1"/>
              <a:t>tidak</a:t>
            </a:r>
            <a:r>
              <a:rPr lang="en-US" baseline="0" dirty="0"/>
              <a:t> </a:t>
            </a:r>
            <a:r>
              <a:rPr lang="en-US" baseline="0" dirty="0" err="1"/>
              <a:t>dapat</a:t>
            </a:r>
            <a:r>
              <a:rPr lang="en-US" baseline="0" dirty="0"/>
              <a:t> </a:t>
            </a:r>
            <a:r>
              <a:rPr lang="en-US" baseline="0" dirty="0" err="1"/>
              <a:t>terlepas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</a:t>
            </a:r>
            <a:r>
              <a:rPr lang="en-US" baseline="0" dirty="0" err="1"/>
              <a:t>sebuah</a:t>
            </a:r>
            <a:r>
              <a:rPr lang="en-US" baseline="0" dirty="0"/>
              <a:t> </a:t>
            </a:r>
            <a:r>
              <a:rPr lang="en-US" baseline="0" dirty="0" err="1"/>
              <a:t>partikel</a:t>
            </a:r>
            <a:r>
              <a:rPr lang="en-US" baseline="0" dirty="0"/>
              <a:t> yang </a:t>
            </a:r>
            <a:r>
              <a:rPr lang="en-US" baseline="0" dirty="0" err="1"/>
              <a:t>bernama</a:t>
            </a:r>
            <a:r>
              <a:rPr lang="en-US" baseline="0" dirty="0"/>
              <a:t> ELEKTRON</a:t>
            </a:r>
          </a:p>
          <a:p>
            <a:pPr marL="228600" indent="-228600">
              <a:buAutoNum type="arabicPeriod"/>
            </a:pP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Elektron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partikel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subatomik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muatan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(e-)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EA2CC-FABD-466D-82E8-AC953C7EC0C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48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/>
              <a:t>Elektronika</a:t>
            </a:r>
            <a:r>
              <a:rPr lang="en-US" baseline="0" dirty="0"/>
              <a:t> </a:t>
            </a:r>
            <a:r>
              <a:rPr lang="en-US" baseline="0" dirty="0" err="1"/>
              <a:t>tidak</a:t>
            </a:r>
            <a:r>
              <a:rPr lang="en-US" baseline="0" dirty="0"/>
              <a:t> </a:t>
            </a:r>
            <a:r>
              <a:rPr lang="en-US" baseline="0" dirty="0" err="1"/>
              <a:t>dapat</a:t>
            </a:r>
            <a:r>
              <a:rPr lang="en-US" baseline="0" dirty="0"/>
              <a:t> </a:t>
            </a:r>
            <a:r>
              <a:rPr lang="en-US" baseline="0" dirty="0" err="1"/>
              <a:t>terlepas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</a:t>
            </a:r>
            <a:r>
              <a:rPr lang="en-US" baseline="0" dirty="0" err="1"/>
              <a:t>sebuah</a:t>
            </a:r>
            <a:r>
              <a:rPr lang="en-US" baseline="0" dirty="0"/>
              <a:t> </a:t>
            </a:r>
            <a:r>
              <a:rPr lang="en-US" baseline="0" dirty="0" err="1"/>
              <a:t>partikel</a:t>
            </a:r>
            <a:r>
              <a:rPr lang="en-US" baseline="0" dirty="0"/>
              <a:t> yang </a:t>
            </a:r>
            <a:r>
              <a:rPr lang="en-US" baseline="0" dirty="0" err="1"/>
              <a:t>bernama</a:t>
            </a:r>
            <a:r>
              <a:rPr lang="en-US" baseline="0" dirty="0"/>
              <a:t> ELEKTRON</a:t>
            </a:r>
          </a:p>
          <a:p>
            <a:pPr marL="228600" indent="-228600">
              <a:buAutoNum type="arabicPeriod"/>
            </a:pP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Elektron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partikel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subatomik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muatan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(e-)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EA2CC-FABD-466D-82E8-AC953C7EC0C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752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/>
              <a:t>Elektronika</a:t>
            </a:r>
            <a:r>
              <a:rPr lang="en-US" baseline="0" dirty="0"/>
              <a:t> </a:t>
            </a:r>
            <a:r>
              <a:rPr lang="en-US" baseline="0" dirty="0" err="1"/>
              <a:t>tidak</a:t>
            </a:r>
            <a:r>
              <a:rPr lang="en-US" baseline="0" dirty="0"/>
              <a:t> </a:t>
            </a:r>
            <a:r>
              <a:rPr lang="en-US" baseline="0" dirty="0" err="1"/>
              <a:t>dapat</a:t>
            </a:r>
            <a:r>
              <a:rPr lang="en-US" baseline="0" dirty="0"/>
              <a:t> </a:t>
            </a:r>
            <a:r>
              <a:rPr lang="en-US" baseline="0" dirty="0" err="1"/>
              <a:t>terlepas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</a:t>
            </a:r>
            <a:r>
              <a:rPr lang="en-US" baseline="0" dirty="0" err="1"/>
              <a:t>sebuah</a:t>
            </a:r>
            <a:r>
              <a:rPr lang="en-US" baseline="0" dirty="0"/>
              <a:t> </a:t>
            </a:r>
            <a:r>
              <a:rPr lang="en-US" baseline="0" dirty="0" err="1"/>
              <a:t>partikel</a:t>
            </a:r>
            <a:r>
              <a:rPr lang="en-US" baseline="0" dirty="0"/>
              <a:t> yang </a:t>
            </a:r>
            <a:r>
              <a:rPr lang="en-US" baseline="0" dirty="0" err="1"/>
              <a:t>bernama</a:t>
            </a:r>
            <a:r>
              <a:rPr lang="en-US" baseline="0" dirty="0"/>
              <a:t> ELEKTRON</a:t>
            </a:r>
          </a:p>
          <a:p>
            <a:pPr marL="228600" indent="-228600">
              <a:buAutoNum type="arabicPeriod"/>
            </a:pP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Elektron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partikel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subatomik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muatan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(e-)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EA2CC-FABD-466D-82E8-AC953C7EC0C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484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/>
              <a:t>Elektronika</a:t>
            </a:r>
            <a:r>
              <a:rPr lang="en-US" baseline="0" dirty="0"/>
              <a:t> </a:t>
            </a:r>
            <a:r>
              <a:rPr lang="en-US" baseline="0" dirty="0" err="1"/>
              <a:t>tidak</a:t>
            </a:r>
            <a:r>
              <a:rPr lang="en-US" baseline="0" dirty="0"/>
              <a:t> </a:t>
            </a:r>
            <a:r>
              <a:rPr lang="en-US" baseline="0" dirty="0" err="1"/>
              <a:t>dapat</a:t>
            </a:r>
            <a:r>
              <a:rPr lang="en-US" baseline="0" dirty="0"/>
              <a:t> </a:t>
            </a:r>
            <a:r>
              <a:rPr lang="en-US" baseline="0" dirty="0" err="1"/>
              <a:t>terlepas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</a:t>
            </a:r>
            <a:r>
              <a:rPr lang="en-US" baseline="0" dirty="0" err="1"/>
              <a:t>sebuah</a:t>
            </a:r>
            <a:r>
              <a:rPr lang="en-US" baseline="0" dirty="0"/>
              <a:t> </a:t>
            </a:r>
            <a:r>
              <a:rPr lang="en-US" baseline="0" dirty="0" err="1"/>
              <a:t>partikel</a:t>
            </a:r>
            <a:r>
              <a:rPr lang="en-US" baseline="0" dirty="0"/>
              <a:t> yang </a:t>
            </a:r>
            <a:r>
              <a:rPr lang="en-US" baseline="0" dirty="0" err="1"/>
              <a:t>bernama</a:t>
            </a:r>
            <a:r>
              <a:rPr lang="en-US" baseline="0" dirty="0"/>
              <a:t> ELEKTRON</a:t>
            </a:r>
          </a:p>
          <a:p>
            <a:pPr marL="228600" indent="-228600">
              <a:buAutoNum type="arabicPeriod"/>
            </a:pP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Elektron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partikel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subatomik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muatan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(e-)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EA2CC-FABD-466D-82E8-AC953C7EC0C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6840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/>
              <a:t>Elektronika</a:t>
            </a:r>
            <a:r>
              <a:rPr lang="en-US" baseline="0" dirty="0"/>
              <a:t> </a:t>
            </a:r>
            <a:r>
              <a:rPr lang="en-US" baseline="0" dirty="0" err="1"/>
              <a:t>tidak</a:t>
            </a:r>
            <a:r>
              <a:rPr lang="en-US" baseline="0" dirty="0"/>
              <a:t> </a:t>
            </a:r>
            <a:r>
              <a:rPr lang="en-US" baseline="0" dirty="0" err="1"/>
              <a:t>dapat</a:t>
            </a:r>
            <a:r>
              <a:rPr lang="en-US" baseline="0" dirty="0"/>
              <a:t> </a:t>
            </a:r>
            <a:r>
              <a:rPr lang="en-US" baseline="0" dirty="0" err="1"/>
              <a:t>terlepas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</a:t>
            </a:r>
            <a:r>
              <a:rPr lang="en-US" baseline="0" dirty="0" err="1"/>
              <a:t>sebuah</a:t>
            </a:r>
            <a:r>
              <a:rPr lang="en-US" baseline="0" dirty="0"/>
              <a:t> </a:t>
            </a:r>
            <a:r>
              <a:rPr lang="en-US" baseline="0" dirty="0" err="1"/>
              <a:t>partikel</a:t>
            </a:r>
            <a:r>
              <a:rPr lang="en-US" baseline="0" dirty="0"/>
              <a:t> yang </a:t>
            </a:r>
            <a:r>
              <a:rPr lang="en-US" baseline="0" dirty="0" err="1"/>
              <a:t>bernama</a:t>
            </a:r>
            <a:r>
              <a:rPr lang="en-US" baseline="0" dirty="0"/>
              <a:t> ELEKTRON</a:t>
            </a:r>
          </a:p>
          <a:p>
            <a:pPr marL="228600" indent="-228600">
              <a:buAutoNum type="arabicPeriod"/>
            </a:pP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Elektron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partikel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subatomik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muatan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(e-)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EA2CC-FABD-466D-82E8-AC953C7EC0C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7503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/>
              <a:t>Elektronika</a:t>
            </a:r>
            <a:r>
              <a:rPr lang="en-US" baseline="0" dirty="0"/>
              <a:t> </a:t>
            </a:r>
            <a:r>
              <a:rPr lang="en-US" baseline="0" dirty="0" err="1"/>
              <a:t>tidak</a:t>
            </a:r>
            <a:r>
              <a:rPr lang="en-US" baseline="0" dirty="0"/>
              <a:t> </a:t>
            </a:r>
            <a:r>
              <a:rPr lang="en-US" baseline="0" dirty="0" err="1"/>
              <a:t>dapat</a:t>
            </a:r>
            <a:r>
              <a:rPr lang="en-US" baseline="0" dirty="0"/>
              <a:t> </a:t>
            </a:r>
            <a:r>
              <a:rPr lang="en-US" baseline="0" dirty="0" err="1"/>
              <a:t>terlepas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</a:t>
            </a:r>
            <a:r>
              <a:rPr lang="en-US" baseline="0" dirty="0" err="1"/>
              <a:t>sebuah</a:t>
            </a:r>
            <a:r>
              <a:rPr lang="en-US" baseline="0" dirty="0"/>
              <a:t> </a:t>
            </a:r>
            <a:r>
              <a:rPr lang="en-US" baseline="0" dirty="0" err="1"/>
              <a:t>partikel</a:t>
            </a:r>
            <a:r>
              <a:rPr lang="en-US" baseline="0" dirty="0"/>
              <a:t> yang </a:t>
            </a:r>
            <a:r>
              <a:rPr lang="en-US" baseline="0" dirty="0" err="1"/>
              <a:t>bernama</a:t>
            </a:r>
            <a:r>
              <a:rPr lang="en-US" baseline="0" dirty="0"/>
              <a:t> ELEKTRON</a:t>
            </a:r>
          </a:p>
          <a:p>
            <a:pPr marL="228600" indent="-228600">
              <a:buAutoNum type="arabicPeriod"/>
            </a:pP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Elektron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partikel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subatomik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muatan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(e-)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EA2CC-FABD-466D-82E8-AC953C7EC0C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3739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/>
              <a:t>Elektronika</a:t>
            </a:r>
            <a:r>
              <a:rPr lang="en-US" baseline="0" dirty="0"/>
              <a:t> </a:t>
            </a:r>
            <a:r>
              <a:rPr lang="en-US" baseline="0" dirty="0" err="1"/>
              <a:t>tidak</a:t>
            </a:r>
            <a:r>
              <a:rPr lang="en-US" baseline="0" dirty="0"/>
              <a:t> </a:t>
            </a:r>
            <a:r>
              <a:rPr lang="en-US" baseline="0" dirty="0" err="1"/>
              <a:t>dapat</a:t>
            </a:r>
            <a:r>
              <a:rPr lang="en-US" baseline="0" dirty="0"/>
              <a:t> </a:t>
            </a:r>
            <a:r>
              <a:rPr lang="en-US" baseline="0" dirty="0" err="1"/>
              <a:t>terlepas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</a:t>
            </a:r>
            <a:r>
              <a:rPr lang="en-US" baseline="0" dirty="0" err="1"/>
              <a:t>sebuah</a:t>
            </a:r>
            <a:r>
              <a:rPr lang="en-US" baseline="0" dirty="0"/>
              <a:t> </a:t>
            </a:r>
            <a:r>
              <a:rPr lang="en-US" baseline="0" dirty="0" err="1"/>
              <a:t>partikel</a:t>
            </a:r>
            <a:r>
              <a:rPr lang="en-US" baseline="0" dirty="0"/>
              <a:t> yang </a:t>
            </a:r>
            <a:r>
              <a:rPr lang="en-US" baseline="0" dirty="0" err="1"/>
              <a:t>bernama</a:t>
            </a:r>
            <a:r>
              <a:rPr lang="en-US" baseline="0" dirty="0"/>
              <a:t> ELEKTRON</a:t>
            </a:r>
          </a:p>
          <a:p>
            <a:pPr marL="228600" indent="-228600">
              <a:buAutoNum type="arabicPeriod"/>
            </a:pP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Elektron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partikel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subatomik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muatan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(e-)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EA2CC-FABD-466D-82E8-AC953C7EC0C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8853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/>
              <a:t>Elektronika</a:t>
            </a:r>
            <a:r>
              <a:rPr lang="en-US" baseline="0" dirty="0"/>
              <a:t> </a:t>
            </a:r>
            <a:r>
              <a:rPr lang="en-US" baseline="0" dirty="0" err="1"/>
              <a:t>tidak</a:t>
            </a:r>
            <a:r>
              <a:rPr lang="en-US" baseline="0" dirty="0"/>
              <a:t> </a:t>
            </a:r>
            <a:r>
              <a:rPr lang="en-US" baseline="0" dirty="0" err="1"/>
              <a:t>dapat</a:t>
            </a:r>
            <a:r>
              <a:rPr lang="en-US" baseline="0" dirty="0"/>
              <a:t> </a:t>
            </a:r>
            <a:r>
              <a:rPr lang="en-US" baseline="0" dirty="0" err="1"/>
              <a:t>terlepas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</a:t>
            </a:r>
            <a:r>
              <a:rPr lang="en-US" baseline="0" dirty="0" err="1"/>
              <a:t>sebuah</a:t>
            </a:r>
            <a:r>
              <a:rPr lang="en-US" baseline="0" dirty="0"/>
              <a:t> </a:t>
            </a:r>
            <a:r>
              <a:rPr lang="en-US" baseline="0" dirty="0" err="1"/>
              <a:t>partikel</a:t>
            </a:r>
            <a:r>
              <a:rPr lang="en-US" baseline="0" dirty="0"/>
              <a:t> yang </a:t>
            </a:r>
            <a:r>
              <a:rPr lang="en-US" baseline="0" dirty="0" err="1"/>
              <a:t>bernama</a:t>
            </a:r>
            <a:r>
              <a:rPr lang="en-US" baseline="0" dirty="0"/>
              <a:t> ELEKTRON</a:t>
            </a:r>
          </a:p>
          <a:p>
            <a:pPr marL="228600" indent="-228600">
              <a:buAutoNum type="arabicPeriod"/>
            </a:pP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Elektron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partikel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subatomik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muatan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(e-)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EA2CC-FABD-466D-82E8-AC953C7EC0C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EA2CC-FABD-466D-82E8-AC953C7EC0C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029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/>
              <a:t>Elektronika</a:t>
            </a:r>
            <a:r>
              <a:rPr lang="en-US" baseline="0" dirty="0"/>
              <a:t> </a:t>
            </a:r>
            <a:r>
              <a:rPr lang="en-US" baseline="0" dirty="0" err="1"/>
              <a:t>tidak</a:t>
            </a:r>
            <a:r>
              <a:rPr lang="en-US" baseline="0" dirty="0"/>
              <a:t> </a:t>
            </a:r>
            <a:r>
              <a:rPr lang="en-US" baseline="0" dirty="0" err="1"/>
              <a:t>dapat</a:t>
            </a:r>
            <a:r>
              <a:rPr lang="en-US" baseline="0" dirty="0"/>
              <a:t> </a:t>
            </a:r>
            <a:r>
              <a:rPr lang="en-US" baseline="0" dirty="0" err="1"/>
              <a:t>terlepas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</a:t>
            </a:r>
            <a:r>
              <a:rPr lang="en-US" baseline="0" dirty="0" err="1"/>
              <a:t>sebuah</a:t>
            </a:r>
            <a:r>
              <a:rPr lang="en-US" baseline="0" dirty="0"/>
              <a:t> </a:t>
            </a:r>
            <a:r>
              <a:rPr lang="en-US" baseline="0" dirty="0" err="1"/>
              <a:t>partikel</a:t>
            </a:r>
            <a:r>
              <a:rPr lang="en-US" baseline="0" dirty="0"/>
              <a:t> yang </a:t>
            </a:r>
            <a:r>
              <a:rPr lang="en-US" baseline="0" dirty="0" err="1"/>
              <a:t>bernama</a:t>
            </a:r>
            <a:r>
              <a:rPr lang="en-US" baseline="0" dirty="0"/>
              <a:t> ELEKTRON</a:t>
            </a:r>
          </a:p>
          <a:p>
            <a:pPr marL="228600" indent="-228600">
              <a:buAutoNum type="arabicPeriod"/>
            </a:pP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Elektron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partikel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subatomik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muatan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(e-)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EA2CC-FABD-466D-82E8-AC953C7EC0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569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/>
              <a:t>Elektronika</a:t>
            </a:r>
            <a:r>
              <a:rPr lang="en-US" baseline="0" dirty="0"/>
              <a:t> </a:t>
            </a:r>
            <a:r>
              <a:rPr lang="en-US" baseline="0" dirty="0" err="1"/>
              <a:t>tidak</a:t>
            </a:r>
            <a:r>
              <a:rPr lang="en-US" baseline="0" dirty="0"/>
              <a:t> </a:t>
            </a:r>
            <a:r>
              <a:rPr lang="en-US" baseline="0" dirty="0" err="1"/>
              <a:t>dapat</a:t>
            </a:r>
            <a:r>
              <a:rPr lang="en-US" baseline="0" dirty="0"/>
              <a:t> </a:t>
            </a:r>
            <a:r>
              <a:rPr lang="en-US" baseline="0" dirty="0" err="1"/>
              <a:t>terlepas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</a:t>
            </a:r>
            <a:r>
              <a:rPr lang="en-US" baseline="0" dirty="0" err="1"/>
              <a:t>sebuah</a:t>
            </a:r>
            <a:r>
              <a:rPr lang="en-US" baseline="0" dirty="0"/>
              <a:t> </a:t>
            </a:r>
            <a:r>
              <a:rPr lang="en-US" baseline="0" dirty="0" err="1"/>
              <a:t>partikel</a:t>
            </a:r>
            <a:r>
              <a:rPr lang="en-US" baseline="0" dirty="0"/>
              <a:t> yang </a:t>
            </a:r>
            <a:r>
              <a:rPr lang="en-US" baseline="0" dirty="0" err="1"/>
              <a:t>bernama</a:t>
            </a:r>
            <a:r>
              <a:rPr lang="en-US" baseline="0" dirty="0"/>
              <a:t> ELEKTRON</a:t>
            </a:r>
          </a:p>
          <a:p>
            <a:pPr marL="228600" indent="-228600">
              <a:buAutoNum type="arabicPeriod"/>
            </a:pP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Elektron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partikel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subatomik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muatan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(e-)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EA2CC-FABD-466D-82E8-AC953C7EC0C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78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/>
              <a:t>Elektronika</a:t>
            </a:r>
            <a:r>
              <a:rPr lang="en-US" baseline="0" dirty="0"/>
              <a:t> </a:t>
            </a:r>
            <a:r>
              <a:rPr lang="en-US" baseline="0" dirty="0" err="1"/>
              <a:t>tidak</a:t>
            </a:r>
            <a:r>
              <a:rPr lang="en-US" baseline="0" dirty="0"/>
              <a:t> </a:t>
            </a:r>
            <a:r>
              <a:rPr lang="en-US" baseline="0" dirty="0" err="1"/>
              <a:t>dapat</a:t>
            </a:r>
            <a:r>
              <a:rPr lang="en-US" baseline="0" dirty="0"/>
              <a:t> </a:t>
            </a:r>
            <a:r>
              <a:rPr lang="en-US" baseline="0" dirty="0" err="1"/>
              <a:t>terlepas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</a:t>
            </a:r>
            <a:r>
              <a:rPr lang="en-US" baseline="0" dirty="0" err="1"/>
              <a:t>sebuah</a:t>
            </a:r>
            <a:r>
              <a:rPr lang="en-US" baseline="0" dirty="0"/>
              <a:t> </a:t>
            </a:r>
            <a:r>
              <a:rPr lang="en-US" baseline="0" dirty="0" err="1"/>
              <a:t>partikel</a:t>
            </a:r>
            <a:r>
              <a:rPr lang="en-US" baseline="0" dirty="0"/>
              <a:t> yang </a:t>
            </a:r>
            <a:r>
              <a:rPr lang="en-US" baseline="0" dirty="0" err="1"/>
              <a:t>bernama</a:t>
            </a:r>
            <a:r>
              <a:rPr lang="en-US" baseline="0" dirty="0"/>
              <a:t> ELEKTRON</a:t>
            </a:r>
          </a:p>
          <a:p>
            <a:pPr marL="228600" indent="-228600">
              <a:buAutoNum type="arabicPeriod"/>
            </a:pP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Elektron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partikel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subatomik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muatan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(e-)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EA2CC-FABD-466D-82E8-AC953C7EC0C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334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/>
              <a:t>Elektronika</a:t>
            </a:r>
            <a:r>
              <a:rPr lang="en-US" baseline="0" dirty="0"/>
              <a:t> </a:t>
            </a:r>
            <a:r>
              <a:rPr lang="en-US" baseline="0" dirty="0" err="1"/>
              <a:t>tidak</a:t>
            </a:r>
            <a:r>
              <a:rPr lang="en-US" baseline="0" dirty="0"/>
              <a:t> </a:t>
            </a:r>
            <a:r>
              <a:rPr lang="en-US" baseline="0" dirty="0" err="1"/>
              <a:t>dapat</a:t>
            </a:r>
            <a:r>
              <a:rPr lang="en-US" baseline="0" dirty="0"/>
              <a:t> </a:t>
            </a:r>
            <a:r>
              <a:rPr lang="en-US" baseline="0" dirty="0" err="1"/>
              <a:t>terlepas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</a:t>
            </a:r>
            <a:r>
              <a:rPr lang="en-US" baseline="0" dirty="0" err="1"/>
              <a:t>sebuah</a:t>
            </a:r>
            <a:r>
              <a:rPr lang="en-US" baseline="0" dirty="0"/>
              <a:t> </a:t>
            </a:r>
            <a:r>
              <a:rPr lang="en-US" baseline="0" dirty="0" err="1"/>
              <a:t>partikel</a:t>
            </a:r>
            <a:r>
              <a:rPr lang="en-US" baseline="0" dirty="0"/>
              <a:t> yang </a:t>
            </a:r>
            <a:r>
              <a:rPr lang="en-US" baseline="0" dirty="0" err="1"/>
              <a:t>bernama</a:t>
            </a:r>
            <a:r>
              <a:rPr lang="en-US" baseline="0" dirty="0"/>
              <a:t> ELEKTRON</a:t>
            </a:r>
          </a:p>
          <a:p>
            <a:pPr marL="228600" indent="-228600">
              <a:buAutoNum type="arabicPeriod"/>
            </a:pP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Elektron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partikel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subatomik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muatan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(e-)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EA2CC-FABD-466D-82E8-AC953C7EC0C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279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/>
              <a:t>Elektronika</a:t>
            </a:r>
            <a:r>
              <a:rPr lang="en-US" baseline="0" dirty="0"/>
              <a:t> </a:t>
            </a:r>
            <a:r>
              <a:rPr lang="en-US" baseline="0" dirty="0" err="1"/>
              <a:t>tidak</a:t>
            </a:r>
            <a:r>
              <a:rPr lang="en-US" baseline="0" dirty="0"/>
              <a:t> </a:t>
            </a:r>
            <a:r>
              <a:rPr lang="en-US" baseline="0" dirty="0" err="1"/>
              <a:t>dapat</a:t>
            </a:r>
            <a:r>
              <a:rPr lang="en-US" baseline="0" dirty="0"/>
              <a:t> </a:t>
            </a:r>
            <a:r>
              <a:rPr lang="en-US" baseline="0" dirty="0" err="1"/>
              <a:t>terlepas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</a:t>
            </a:r>
            <a:r>
              <a:rPr lang="en-US" baseline="0" dirty="0" err="1"/>
              <a:t>sebuah</a:t>
            </a:r>
            <a:r>
              <a:rPr lang="en-US" baseline="0" dirty="0"/>
              <a:t> </a:t>
            </a:r>
            <a:r>
              <a:rPr lang="en-US" baseline="0" dirty="0" err="1"/>
              <a:t>partikel</a:t>
            </a:r>
            <a:r>
              <a:rPr lang="en-US" baseline="0" dirty="0"/>
              <a:t> yang </a:t>
            </a:r>
            <a:r>
              <a:rPr lang="en-US" baseline="0" dirty="0" err="1"/>
              <a:t>bernama</a:t>
            </a:r>
            <a:r>
              <a:rPr lang="en-US" baseline="0" dirty="0"/>
              <a:t> ELEKTRON</a:t>
            </a:r>
          </a:p>
          <a:p>
            <a:pPr marL="228600" indent="-228600">
              <a:buAutoNum type="arabicPeriod"/>
            </a:pP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Elektron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partikel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subatomik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muatan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(e-)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EA2CC-FABD-466D-82E8-AC953C7EC0C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965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/>
              <a:t>Elektronika</a:t>
            </a:r>
            <a:r>
              <a:rPr lang="en-US" baseline="0" dirty="0"/>
              <a:t> </a:t>
            </a:r>
            <a:r>
              <a:rPr lang="en-US" baseline="0" dirty="0" err="1"/>
              <a:t>tidak</a:t>
            </a:r>
            <a:r>
              <a:rPr lang="en-US" baseline="0" dirty="0"/>
              <a:t> </a:t>
            </a:r>
            <a:r>
              <a:rPr lang="en-US" baseline="0" dirty="0" err="1"/>
              <a:t>dapat</a:t>
            </a:r>
            <a:r>
              <a:rPr lang="en-US" baseline="0" dirty="0"/>
              <a:t> </a:t>
            </a:r>
            <a:r>
              <a:rPr lang="en-US" baseline="0" dirty="0" err="1"/>
              <a:t>terlepas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</a:t>
            </a:r>
            <a:r>
              <a:rPr lang="en-US" baseline="0" dirty="0" err="1"/>
              <a:t>sebuah</a:t>
            </a:r>
            <a:r>
              <a:rPr lang="en-US" baseline="0" dirty="0"/>
              <a:t> </a:t>
            </a:r>
            <a:r>
              <a:rPr lang="en-US" baseline="0" dirty="0" err="1"/>
              <a:t>partikel</a:t>
            </a:r>
            <a:r>
              <a:rPr lang="en-US" baseline="0" dirty="0"/>
              <a:t> yang </a:t>
            </a:r>
            <a:r>
              <a:rPr lang="en-US" baseline="0" dirty="0" err="1"/>
              <a:t>bernama</a:t>
            </a:r>
            <a:r>
              <a:rPr lang="en-US" baseline="0" dirty="0"/>
              <a:t> ELEKTRON</a:t>
            </a:r>
          </a:p>
          <a:p>
            <a:pPr marL="228600" indent="-228600">
              <a:buAutoNum type="arabicPeriod"/>
            </a:pP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Elektron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partikel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subatomik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muatan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(e-)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EA2CC-FABD-466D-82E8-AC953C7EC0C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76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/>
              <a:t>Elektronika</a:t>
            </a:r>
            <a:r>
              <a:rPr lang="en-US" baseline="0" dirty="0"/>
              <a:t> </a:t>
            </a:r>
            <a:r>
              <a:rPr lang="en-US" baseline="0" dirty="0" err="1"/>
              <a:t>tidak</a:t>
            </a:r>
            <a:r>
              <a:rPr lang="en-US" baseline="0" dirty="0"/>
              <a:t> </a:t>
            </a:r>
            <a:r>
              <a:rPr lang="en-US" baseline="0" dirty="0" err="1"/>
              <a:t>dapat</a:t>
            </a:r>
            <a:r>
              <a:rPr lang="en-US" baseline="0" dirty="0"/>
              <a:t> </a:t>
            </a:r>
            <a:r>
              <a:rPr lang="en-US" baseline="0" dirty="0" err="1"/>
              <a:t>terlepas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</a:t>
            </a:r>
            <a:r>
              <a:rPr lang="en-US" baseline="0" dirty="0" err="1"/>
              <a:t>sebuah</a:t>
            </a:r>
            <a:r>
              <a:rPr lang="en-US" baseline="0" dirty="0"/>
              <a:t> </a:t>
            </a:r>
            <a:r>
              <a:rPr lang="en-US" baseline="0" dirty="0" err="1"/>
              <a:t>partikel</a:t>
            </a:r>
            <a:r>
              <a:rPr lang="en-US" baseline="0" dirty="0"/>
              <a:t> yang </a:t>
            </a:r>
            <a:r>
              <a:rPr lang="en-US" baseline="0" dirty="0" err="1"/>
              <a:t>bernama</a:t>
            </a:r>
            <a:r>
              <a:rPr lang="en-US" baseline="0" dirty="0"/>
              <a:t> ELEKTRON</a:t>
            </a:r>
          </a:p>
          <a:p>
            <a:pPr marL="228600" indent="-228600">
              <a:buAutoNum type="arabicPeriod"/>
            </a:pP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Elektron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partikel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subatomik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muatan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(e-)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7EA2CC-FABD-466D-82E8-AC953C7EC0C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10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5628D-B986-4330-B181-CC800152CE07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0EC0F-7C41-466B-A2EC-1F39CD694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02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5628D-B986-4330-B181-CC800152CE07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0EC0F-7C41-466B-A2EC-1F39CD694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508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5628D-B986-4330-B181-CC800152CE07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0EC0F-7C41-466B-A2EC-1F39CD694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399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5628D-B986-4330-B181-CC800152CE07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0EC0F-7C41-466B-A2EC-1F39CD694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11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5628D-B986-4330-B181-CC800152CE07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0EC0F-7C41-466B-A2EC-1F39CD694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448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5628D-B986-4330-B181-CC800152CE07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0EC0F-7C41-466B-A2EC-1F39CD694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40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5628D-B986-4330-B181-CC800152CE07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0EC0F-7C41-466B-A2EC-1F39CD694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05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5628D-B986-4330-B181-CC800152CE07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0EC0F-7C41-466B-A2EC-1F39CD694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5628D-B986-4330-B181-CC800152CE07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0EC0F-7C41-466B-A2EC-1F39CD694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82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5628D-B986-4330-B181-CC800152CE07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0EC0F-7C41-466B-A2EC-1F39CD694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026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5628D-B986-4330-B181-CC800152CE07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0EC0F-7C41-466B-A2EC-1F39CD694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754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5628D-B986-4330-B181-CC800152CE07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0EC0F-7C41-466B-A2EC-1F39CD694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33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jp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6834" y="561702"/>
            <a:ext cx="10868297" cy="3170329"/>
          </a:xfrm>
        </p:spPr>
        <p:txBody>
          <a:bodyPr>
            <a:normAutofit fontScale="90000"/>
          </a:bodyPr>
          <a:lstStyle/>
          <a:p>
            <a:r>
              <a:rPr lang="en-ID" b="1" dirty="0" err="1"/>
              <a:t>Dasar</a:t>
            </a:r>
            <a:r>
              <a:rPr lang="en-ID" b="1" dirty="0"/>
              <a:t> </a:t>
            </a:r>
            <a:r>
              <a:rPr lang="en-ID" b="1" dirty="0" err="1"/>
              <a:t>Elektronika</a:t>
            </a:r>
            <a:r>
              <a:rPr lang="en-ID" b="1" dirty="0"/>
              <a:t> </a:t>
            </a:r>
            <a:r>
              <a:rPr lang="en-US" dirty="0"/>
              <a:t>– </a:t>
            </a:r>
            <a:r>
              <a:rPr lang="en-ID" b="1" dirty="0"/>
              <a:t>1332105</a:t>
            </a:r>
            <a:br>
              <a:rPr lang="en-ID" b="1" dirty="0"/>
            </a:br>
            <a:r>
              <a:rPr lang="en-US" dirty="0"/>
              <a:t/>
            </a:r>
            <a:br>
              <a:rPr lang="en-US" dirty="0"/>
            </a:br>
            <a:r>
              <a:rPr lang="en-ID" sz="4900" b="1" dirty="0"/>
              <a:t>“</a:t>
            </a:r>
            <a:r>
              <a:rPr lang="en-ID" sz="4900" b="1" u="sng" dirty="0"/>
              <a:t>Electronic Components</a:t>
            </a:r>
            <a:r>
              <a:rPr lang="en-ID" sz="4900" b="1" dirty="0"/>
              <a:t>”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7765" y="3465852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Oleh</a:t>
            </a:r>
            <a:r>
              <a:rPr lang="en-US" dirty="0"/>
              <a:t>:</a:t>
            </a:r>
          </a:p>
          <a:p>
            <a:r>
              <a:rPr lang="en-US" dirty="0" err="1"/>
              <a:t>Frengki</a:t>
            </a:r>
            <a:r>
              <a:rPr lang="en-US" dirty="0"/>
              <a:t> </a:t>
            </a:r>
            <a:r>
              <a:rPr lang="en-US" dirty="0" err="1"/>
              <a:t>Simatupang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Sitoluama</a:t>
            </a:r>
            <a:r>
              <a:rPr lang="en-US" dirty="0"/>
              <a:t>, 10 September 2023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" cy="68580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8223" y="764223"/>
            <a:ext cx="909955" cy="112776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9005" y="6150505"/>
            <a:ext cx="4407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bg1"/>
                </a:solidFill>
                <a:latin typeface="Arial Black" panose="020B0A04020102020204" pitchFamily="34" charset="0"/>
              </a:rPr>
              <a:t>Institut</a:t>
            </a:r>
            <a:r>
              <a:rPr lang="en-US" sz="2800" i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2800" i="1" dirty="0" err="1">
                <a:solidFill>
                  <a:schemeClr val="bg1"/>
                </a:solidFill>
                <a:latin typeface="Arial Black" panose="020B0A04020102020204" pitchFamily="34" charset="0"/>
              </a:rPr>
              <a:t>Teknologi</a:t>
            </a:r>
            <a:r>
              <a:rPr lang="en-US" sz="2800" i="1" dirty="0">
                <a:solidFill>
                  <a:schemeClr val="bg1"/>
                </a:solidFill>
                <a:latin typeface="Arial Black" panose="020B0A04020102020204" pitchFamily="34" charset="0"/>
              </a:rPr>
              <a:t> Del</a:t>
            </a:r>
          </a:p>
        </p:txBody>
      </p:sp>
      <p:pic>
        <p:nvPicPr>
          <p:cNvPr id="7" name="Picture 6" descr="C:\Users\HP\Desktop\Del_Institute_of_Technology_Logo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2122" y="214584"/>
            <a:ext cx="1169035" cy="11690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5555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" cy="68580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8223" y="764223"/>
            <a:ext cx="909955" cy="112776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9005" y="6150505"/>
            <a:ext cx="4407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bg1"/>
                </a:solidFill>
                <a:latin typeface="Arial Black" panose="020B0A04020102020204" pitchFamily="34" charset="0"/>
              </a:rPr>
              <a:t>Institut</a:t>
            </a:r>
            <a:r>
              <a:rPr lang="en-US" sz="2800" i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2800" i="1" dirty="0" err="1">
                <a:solidFill>
                  <a:schemeClr val="bg1"/>
                </a:solidFill>
                <a:latin typeface="Arial Black" panose="020B0A04020102020204" pitchFamily="34" charset="0"/>
              </a:rPr>
              <a:t>Teknologi</a:t>
            </a:r>
            <a:r>
              <a:rPr lang="en-US" sz="2800" i="1" dirty="0">
                <a:solidFill>
                  <a:schemeClr val="bg1"/>
                </a:solidFill>
                <a:latin typeface="Arial Black" panose="020B0A04020102020204" pitchFamily="34" charset="0"/>
              </a:rPr>
              <a:t> Del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04741" y="153215"/>
            <a:ext cx="7948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Arial Black" panose="020B0A04020102020204" pitchFamily="34" charset="0"/>
              </a:rPr>
              <a:t>Resistor </a:t>
            </a:r>
            <a:r>
              <a:rPr lang="en-US" sz="2800" i="1" dirty="0" err="1">
                <a:latin typeface="Arial Black" panose="020B0A04020102020204" pitchFamily="34" charset="0"/>
              </a:rPr>
              <a:t>Titak</a:t>
            </a:r>
            <a:r>
              <a:rPr lang="en-US" sz="2800" i="1" dirty="0">
                <a:latin typeface="Arial Black" panose="020B0A04020102020204" pitchFamily="34" charset="0"/>
              </a:rPr>
              <a:t> </a:t>
            </a:r>
            <a:r>
              <a:rPr lang="en-US" sz="2800" i="1" dirty="0" err="1">
                <a:latin typeface="Arial Black" panose="020B0A04020102020204" pitchFamily="34" charset="0"/>
              </a:rPr>
              <a:t>Tetap</a:t>
            </a:r>
            <a:r>
              <a:rPr lang="en-US" sz="2800" i="1" dirty="0">
                <a:latin typeface="Arial Black" panose="020B0A04020102020204" pitchFamily="34" charset="0"/>
              </a:rPr>
              <a:t> (Variable Resistor)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5570802" y="810265"/>
            <a:ext cx="6459010" cy="4251124"/>
          </a:xfrm>
        </p:spPr>
        <p:txBody>
          <a:bodyPr>
            <a:noAutofit/>
          </a:bodyPr>
          <a:lstStyle/>
          <a:p>
            <a:pPr marL="285750" indent="-285750" algn="just">
              <a:buFontTx/>
              <a:buChar char="-"/>
            </a:pPr>
            <a:r>
              <a:rPr lang="en-US" sz="2000" b="1" dirty="0"/>
              <a:t>Variable Resistor </a:t>
            </a:r>
            <a:r>
              <a:rPr lang="en-US" sz="2000" b="1" dirty="0" err="1"/>
              <a:t>adalah</a:t>
            </a:r>
            <a:r>
              <a:rPr lang="en-US" sz="2000" b="1" dirty="0"/>
              <a:t> </a:t>
            </a:r>
            <a:r>
              <a:rPr lang="en-US" sz="2000" b="1" dirty="0" err="1"/>
              <a:t>jenis</a:t>
            </a:r>
            <a:r>
              <a:rPr lang="en-US" sz="2000" b="1" dirty="0"/>
              <a:t> Resistor yang </a:t>
            </a:r>
            <a:r>
              <a:rPr lang="en-US" sz="2000" b="1" dirty="0" err="1"/>
              <a:t>nilai</a:t>
            </a:r>
            <a:r>
              <a:rPr lang="en-US" sz="2000" b="1" dirty="0"/>
              <a:t> </a:t>
            </a:r>
            <a:r>
              <a:rPr lang="en-US" sz="2000" b="1" dirty="0" err="1"/>
              <a:t>resistansinya</a:t>
            </a:r>
            <a:r>
              <a:rPr lang="en-US" sz="2000" b="1" dirty="0"/>
              <a:t> </a:t>
            </a:r>
            <a:r>
              <a:rPr lang="en-US" sz="2000" b="1" dirty="0" err="1"/>
              <a:t>dapat</a:t>
            </a:r>
            <a:r>
              <a:rPr lang="en-US" sz="2000" b="1" dirty="0"/>
              <a:t> </a:t>
            </a:r>
            <a:r>
              <a:rPr lang="en-US" sz="2000" b="1" dirty="0" err="1"/>
              <a:t>berubah</a:t>
            </a:r>
            <a:r>
              <a:rPr lang="en-US" sz="2000" b="1" dirty="0"/>
              <a:t> </a:t>
            </a:r>
            <a:r>
              <a:rPr lang="en-US" sz="2000" b="1" dirty="0" err="1"/>
              <a:t>dan</a:t>
            </a:r>
            <a:r>
              <a:rPr lang="en-US" sz="2000" b="1" dirty="0"/>
              <a:t> </a:t>
            </a:r>
            <a:r>
              <a:rPr lang="en-US" sz="2000" b="1" dirty="0" err="1"/>
              <a:t>diatur</a:t>
            </a:r>
            <a:r>
              <a:rPr lang="en-US" sz="2000" b="1" dirty="0"/>
              <a:t> </a:t>
            </a:r>
            <a:r>
              <a:rPr lang="en-US" sz="2000" b="1" dirty="0" err="1"/>
              <a:t>sesuai</a:t>
            </a:r>
            <a:r>
              <a:rPr lang="en-US" sz="2000" b="1" dirty="0"/>
              <a:t> </a:t>
            </a:r>
            <a:r>
              <a:rPr lang="en-US" sz="2000" b="1" dirty="0" err="1"/>
              <a:t>dengan</a:t>
            </a:r>
            <a:r>
              <a:rPr lang="en-US" sz="2000" b="1" dirty="0"/>
              <a:t> </a:t>
            </a:r>
            <a:r>
              <a:rPr lang="en-US" sz="2000" b="1" dirty="0" err="1"/>
              <a:t>keinginan</a:t>
            </a:r>
            <a:r>
              <a:rPr lang="en-US" sz="2000" b="1" dirty="0"/>
              <a:t>. </a:t>
            </a:r>
          </a:p>
          <a:p>
            <a:pPr marL="285750" indent="-285750" algn="just">
              <a:buFontTx/>
              <a:buChar char="-"/>
            </a:pPr>
            <a:r>
              <a:rPr lang="en-US" sz="2000" b="1" dirty="0"/>
              <a:t>Resistor </a:t>
            </a:r>
            <a:r>
              <a:rPr lang="en-US" sz="2000" b="1" dirty="0" err="1"/>
              <a:t>variabel</a:t>
            </a:r>
            <a:r>
              <a:rPr lang="en-US" sz="2000" b="1" dirty="0"/>
              <a:t> </a:t>
            </a:r>
            <a:r>
              <a:rPr lang="en-US" sz="2000" b="1" dirty="0" err="1"/>
              <a:t>akan</a:t>
            </a:r>
            <a:r>
              <a:rPr lang="en-US" sz="2000" b="1" dirty="0"/>
              <a:t> </a:t>
            </a:r>
            <a:r>
              <a:rPr lang="en-US" sz="2000" b="1" dirty="0" err="1"/>
              <a:t>memberikan</a:t>
            </a:r>
            <a:r>
              <a:rPr lang="en-US" sz="2000" b="1" dirty="0"/>
              <a:t> </a:t>
            </a:r>
            <a:r>
              <a:rPr lang="en-US" sz="2000" b="1" dirty="0" err="1"/>
              <a:t>nilai</a:t>
            </a:r>
            <a:r>
              <a:rPr lang="en-US" sz="2000" b="1" dirty="0"/>
              <a:t> </a:t>
            </a:r>
            <a:r>
              <a:rPr lang="en-US" sz="2000" b="1" dirty="0" err="1"/>
              <a:t>bervariasi</a:t>
            </a:r>
            <a:r>
              <a:rPr lang="en-US" sz="2000" b="1" dirty="0"/>
              <a:t> </a:t>
            </a:r>
            <a:r>
              <a:rPr lang="en-US" sz="2000" b="1" dirty="0" err="1"/>
              <a:t>sesuai</a:t>
            </a:r>
            <a:r>
              <a:rPr lang="en-US" sz="2000" b="1" dirty="0"/>
              <a:t> </a:t>
            </a:r>
            <a:r>
              <a:rPr lang="en-US" sz="2000" b="1" dirty="0" err="1"/>
              <a:t>dengan</a:t>
            </a:r>
            <a:r>
              <a:rPr lang="en-US" sz="2000" b="1" dirty="0"/>
              <a:t> </a:t>
            </a:r>
            <a:r>
              <a:rPr lang="en-US" sz="2000" b="1" dirty="0" err="1"/>
              <a:t>kondisi</a:t>
            </a:r>
            <a:r>
              <a:rPr lang="en-US" sz="2000" b="1" dirty="0"/>
              <a:t> </a:t>
            </a:r>
            <a:r>
              <a:rPr lang="en-US" sz="2000" b="1" dirty="0" err="1"/>
              <a:t>tertentu</a:t>
            </a:r>
            <a:r>
              <a:rPr lang="en-US" sz="2000" b="1" dirty="0"/>
              <a:t> </a:t>
            </a:r>
            <a:r>
              <a:rPr lang="en-US" sz="2000" b="1" dirty="0" err="1"/>
              <a:t>secara</a:t>
            </a:r>
            <a:r>
              <a:rPr lang="en-US" sz="2000" b="1" dirty="0"/>
              <a:t> </a:t>
            </a:r>
            <a:r>
              <a:rPr lang="en-US" sz="2000" b="1" dirty="0" err="1"/>
              <a:t>fisik</a:t>
            </a:r>
            <a:r>
              <a:rPr lang="en-US" sz="2000" b="1" dirty="0"/>
              <a:t> </a:t>
            </a:r>
            <a:r>
              <a:rPr lang="en-US" sz="2000" b="1" dirty="0" err="1"/>
              <a:t>ataupun</a:t>
            </a:r>
            <a:r>
              <a:rPr lang="en-US" sz="2000" b="1" dirty="0"/>
              <a:t> </a:t>
            </a:r>
            <a:r>
              <a:rPr lang="en-US" sz="2000" b="1" dirty="0" err="1"/>
              <a:t>karena</a:t>
            </a:r>
            <a:r>
              <a:rPr lang="en-US" sz="2000" b="1" dirty="0"/>
              <a:t> </a:t>
            </a:r>
            <a:r>
              <a:rPr lang="en-US" sz="2000" b="1" dirty="0" err="1"/>
              <a:t>suatu</a:t>
            </a:r>
            <a:r>
              <a:rPr lang="en-US" sz="2000" b="1" dirty="0"/>
              <a:t> </a:t>
            </a:r>
            <a:r>
              <a:rPr lang="en-US" sz="2000" b="1" dirty="0" err="1"/>
              <a:t>besaran</a:t>
            </a:r>
            <a:r>
              <a:rPr lang="en-US" sz="2000" b="1" dirty="0"/>
              <a:t> </a:t>
            </a:r>
            <a:r>
              <a:rPr lang="en-US" sz="2000" b="1" dirty="0" err="1"/>
              <a:t>fisik</a:t>
            </a:r>
            <a:endParaRPr lang="en-US" sz="2000" b="1" dirty="0"/>
          </a:p>
          <a:p>
            <a:pPr marL="285750" indent="-285750" algn="just">
              <a:buFontTx/>
              <a:buChar char="-"/>
            </a:pPr>
            <a:r>
              <a:rPr lang="en-US" sz="2000" b="1" dirty="0" err="1"/>
              <a:t>Pada</a:t>
            </a:r>
            <a:r>
              <a:rPr lang="en-US" sz="2000" b="1" dirty="0"/>
              <a:t> </a:t>
            </a:r>
            <a:r>
              <a:rPr lang="en-US" sz="2000" b="1" dirty="0" err="1"/>
              <a:t>umumnya</a:t>
            </a:r>
            <a:r>
              <a:rPr lang="en-US" sz="2000" b="1" dirty="0"/>
              <a:t> Variable Resistor </a:t>
            </a:r>
            <a:r>
              <a:rPr lang="en-US" sz="2000" b="1" dirty="0" err="1"/>
              <a:t>terbagi</a:t>
            </a:r>
            <a:r>
              <a:rPr lang="en-US" sz="2000" b="1" dirty="0"/>
              <a:t> </a:t>
            </a:r>
            <a:r>
              <a:rPr lang="en-US" sz="2000" b="1" dirty="0" err="1"/>
              <a:t>menjadi</a:t>
            </a:r>
            <a:r>
              <a:rPr lang="en-US" sz="2000" b="1" dirty="0"/>
              <a:t> </a:t>
            </a:r>
            <a:r>
              <a:rPr lang="en-US" sz="2000" b="1" dirty="0" err="1"/>
              <a:t>Potensiometer</a:t>
            </a:r>
            <a:r>
              <a:rPr lang="en-US" sz="2000" b="1" dirty="0"/>
              <a:t>, Rheostat </a:t>
            </a:r>
            <a:r>
              <a:rPr lang="en-US" sz="2000" b="1" dirty="0" err="1"/>
              <a:t>dan</a:t>
            </a:r>
            <a:r>
              <a:rPr lang="en-US" sz="2000" b="1" dirty="0"/>
              <a:t> </a:t>
            </a:r>
            <a:r>
              <a:rPr lang="en-US" sz="2000" b="1" dirty="0" err="1"/>
              <a:t>Trimpot</a:t>
            </a:r>
            <a:r>
              <a:rPr lang="en-US" sz="2000" b="1" dirty="0"/>
              <a:t>.</a:t>
            </a:r>
          </a:p>
          <a:p>
            <a:pPr marL="285750" indent="-285750" algn="just">
              <a:buFontTx/>
              <a:buChar char="-"/>
            </a:pPr>
            <a:r>
              <a:rPr lang="en-US" sz="2000" b="1" dirty="0"/>
              <a:t>Resistor </a:t>
            </a:r>
            <a:r>
              <a:rPr lang="en-US" sz="2000" b="1" dirty="0" err="1"/>
              <a:t>variabel</a:t>
            </a:r>
            <a:r>
              <a:rPr lang="en-US" sz="2000" dirty="0"/>
              <a:t>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dikenal</a:t>
            </a:r>
            <a:r>
              <a:rPr lang="en-US" sz="2000" dirty="0"/>
              <a:t> </a:t>
            </a:r>
            <a:r>
              <a:rPr lang="en-US" sz="2000" dirty="0" err="1"/>
              <a:t>sebagai</a:t>
            </a:r>
            <a:r>
              <a:rPr lang="en-US" sz="2000" dirty="0"/>
              <a:t> </a:t>
            </a:r>
            <a:r>
              <a:rPr lang="en-US" sz="2000" b="1" dirty="0" err="1"/>
              <a:t>potensiometer</a:t>
            </a:r>
            <a:r>
              <a:rPr lang="en-US" sz="2000" dirty="0"/>
              <a:t> </a:t>
            </a:r>
            <a:r>
              <a:rPr lang="en-US" sz="2000" dirty="0" err="1"/>
              <a:t>ataupun</a:t>
            </a:r>
            <a:r>
              <a:rPr lang="en-US" sz="2000" dirty="0"/>
              <a:t> </a:t>
            </a:r>
            <a:r>
              <a:rPr lang="en-US" sz="2000" b="1" dirty="0"/>
              <a:t>trimmer potentiometer</a:t>
            </a:r>
            <a:r>
              <a:rPr lang="en-US" sz="2000" dirty="0"/>
              <a:t> (</a:t>
            </a:r>
            <a:r>
              <a:rPr lang="en-US" sz="2000" dirty="0" err="1"/>
              <a:t>trimpot</a:t>
            </a:r>
            <a:r>
              <a:rPr lang="en-US" sz="2000" dirty="0"/>
              <a:t>)</a:t>
            </a:r>
          </a:p>
          <a:p>
            <a:pPr marL="285750" indent="-285750" algn="just">
              <a:buFontTx/>
              <a:buChar char="-"/>
            </a:pPr>
            <a:r>
              <a:rPr lang="en-US" sz="2000" dirty="0"/>
              <a:t>Resistor </a:t>
            </a:r>
            <a:r>
              <a:rPr lang="en-US" sz="2000" dirty="0" err="1"/>
              <a:t>variabel</a:t>
            </a:r>
            <a:r>
              <a:rPr lang="en-US" sz="2000" dirty="0"/>
              <a:t> </a:t>
            </a:r>
            <a:r>
              <a:rPr lang="en-US" sz="2000" dirty="0" err="1"/>
              <a:t>nilainya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berubah</a:t>
            </a:r>
            <a:r>
              <a:rPr lang="en-US" sz="2000" dirty="0"/>
              <a:t> </a:t>
            </a:r>
            <a:r>
              <a:rPr lang="en-US" sz="2000" dirty="0" err="1"/>
              <a:t>sesuai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intensitas</a:t>
            </a:r>
            <a:r>
              <a:rPr lang="en-US" sz="2000" dirty="0"/>
              <a:t> </a:t>
            </a:r>
            <a:r>
              <a:rPr lang="en-US" sz="2000" dirty="0" err="1"/>
              <a:t>cahaya</a:t>
            </a:r>
            <a:r>
              <a:rPr lang="en-US" sz="2000" dirty="0"/>
              <a:t> </a:t>
            </a:r>
            <a:r>
              <a:rPr lang="en-US" sz="2000" dirty="0" err="1"/>
              <a:t>disebut</a:t>
            </a:r>
            <a:r>
              <a:rPr lang="en-US" sz="2000" dirty="0"/>
              <a:t> LDR </a:t>
            </a:r>
            <a:r>
              <a:rPr lang="en-US" sz="2000" dirty="0" err="1"/>
              <a:t>atau</a:t>
            </a:r>
            <a:r>
              <a:rPr lang="en-US" sz="2000" dirty="0"/>
              <a:t> Light Dependent Resistor.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99" y="791026"/>
            <a:ext cx="4656404" cy="24950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t="19795"/>
          <a:stretch/>
        </p:blipFill>
        <p:spPr>
          <a:xfrm>
            <a:off x="1573344" y="3400715"/>
            <a:ext cx="3357170" cy="14077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46246" y="4923030"/>
            <a:ext cx="2061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Trimpot</a:t>
            </a:r>
            <a:r>
              <a:rPr lang="en-US" b="1" dirty="0"/>
              <a:t> </a:t>
            </a:r>
            <a:r>
              <a:rPr lang="en-US" b="1" dirty="0" err="1"/>
              <a:t>dan</a:t>
            </a:r>
            <a:r>
              <a:rPr lang="en-US" b="1" dirty="0"/>
              <a:t> </a:t>
            </a:r>
            <a:r>
              <a:rPr lang="en-US" b="1" dirty="0" err="1"/>
              <a:t>Simbol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29228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" cy="68580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8223" y="764223"/>
            <a:ext cx="909955" cy="112776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9005" y="6150505"/>
            <a:ext cx="4407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bg1"/>
                </a:solidFill>
                <a:latin typeface="Arial Black" panose="020B0A04020102020204" pitchFamily="34" charset="0"/>
              </a:rPr>
              <a:t>Institut</a:t>
            </a:r>
            <a:r>
              <a:rPr lang="en-US" sz="2800" i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2800" i="1" dirty="0" err="1">
                <a:solidFill>
                  <a:schemeClr val="bg1"/>
                </a:solidFill>
                <a:latin typeface="Arial Black" panose="020B0A04020102020204" pitchFamily="34" charset="0"/>
              </a:rPr>
              <a:t>Teknologi</a:t>
            </a:r>
            <a:r>
              <a:rPr lang="en-US" sz="2800" i="1" dirty="0">
                <a:solidFill>
                  <a:schemeClr val="bg1"/>
                </a:solidFill>
                <a:latin typeface="Arial Black" panose="020B0A04020102020204" pitchFamily="34" charset="0"/>
              </a:rPr>
              <a:t> Del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04741" y="153215"/>
            <a:ext cx="2982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Arial Black" panose="020B0A04020102020204" pitchFamily="34" charset="0"/>
              </a:rPr>
              <a:t>Potentiometer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5910470" y="304800"/>
            <a:ext cx="6119342" cy="4756589"/>
          </a:xfrm>
        </p:spPr>
        <p:txBody>
          <a:bodyPr>
            <a:noAutofit/>
          </a:bodyPr>
          <a:lstStyle/>
          <a:p>
            <a:pPr marL="285750" indent="-285750" algn="just">
              <a:buFontTx/>
              <a:buChar char="-"/>
            </a:pPr>
            <a:r>
              <a:rPr lang="en-ID" b="1" dirty="0">
                <a:solidFill>
                  <a:srgbClr val="FF0000"/>
                </a:solidFill>
              </a:rPr>
              <a:t>Potentiometer Resistor</a:t>
            </a:r>
            <a:r>
              <a:rPr lang="en-ID" dirty="0"/>
              <a:t> yang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b="1" dirty="0" err="1"/>
              <a:t>resistansinya</a:t>
            </a:r>
            <a:r>
              <a:rPr lang="en-ID" b="1" dirty="0"/>
              <a:t> </a:t>
            </a:r>
            <a:r>
              <a:rPr lang="en-ID" b="1" dirty="0" err="1"/>
              <a:t>dapat</a:t>
            </a:r>
            <a:r>
              <a:rPr lang="en-ID" b="1" dirty="0"/>
              <a:t> </a:t>
            </a:r>
            <a:r>
              <a:rPr lang="en-ID" b="1" dirty="0" err="1"/>
              <a:t>berubah-ubah</a:t>
            </a:r>
            <a:r>
              <a:rPr lang="en-ID" b="1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b="1" dirty="0" err="1"/>
              <a:t>memutar</a:t>
            </a:r>
            <a:r>
              <a:rPr lang="en-ID" b="1" dirty="0"/>
              <a:t> </a:t>
            </a:r>
            <a:r>
              <a:rPr lang="en-ID" b="1" dirty="0" err="1"/>
              <a:t>porosnya</a:t>
            </a:r>
            <a:r>
              <a:rPr lang="en-ID" b="1" dirty="0"/>
              <a:t> </a:t>
            </a:r>
            <a:r>
              <a:rPr lang="en-ID" b="1" dirty="0" err="1"/>
              <a:t>melalui</a:t>
            </a:r>
            <a:r>
              <a:rPr lang="en-ID" b="1" dirty="0"/>
              <a:t> </a:t>
            </a:r>
            <a:r>
              <a:rPr lang="en-ID" b="1" dirty="0" err="1"/>
              <a:t>sebuah</a:t>
            </a:r>
            <a:r>
              <a:rPr lang="en-ID" b="1" dirty="0"/>
              <a:t> </a:t>
            </a:r>
            <a:r>
              <a:rPr lang="en-ID" b="1" dirty="0" err="1"/>
              <a:t>tuas</a:t>
            </a:r>
            <a:r>
              <a:rPr lang="en-ID" b="1" dirty="0"/>
              <a:t> </a:t>
            </a:r>
            <a:r>
              <a:rPr lang="en-ID" dirty="0"/>
              <a:t>yang </a:t>
            </a:r>
            <a:r>
              <a:rPr lang="en-ID" dirty="0" err="1"/>
              <a:t>terdapat</a:t>
            </a:r>
            <a:r>
              <a:rPr lang="en-ID" dirty="0"/>
              <a:t> pada </a:t>
            </a:r>
            <a:r>
              <a:rPr lang="en-ID" dirty="0" err="1"/>
              <a:t>potensiometer</a:t>
            </a:r>
            <a:r>
              <a:rPr lang="en-ID" dirty="0"/>
              <a:t>. </a:t>
            </a:r>
          </a:p>
          <a:p>
            <a:pPr marL="285750" indent="-285750" algn="just">
              <a:buFontTx/>
              <a:buChar char="-"/>
            </a:pPr>
            <a:r>
              <a:rPr lang="en-ID" b="1" dirty="0">
                <a:solidFill>
                  <a:srgbClr val="FF0000"/>
                </a:solidFill>
              </a:rPr>
              <a:t>Nilai </a:t>
            </a:r>
            <a:r>
              <a:rPr lang="en-ID" b="1" dirty="0" err="1">
                <a:solidFill>
                  <a:srgbClr val="FF0000"/>
                </a:solidFill>
              </a:rPr>
              <a:t>Resistansi</a:t>
            </a:r>
            <a:r>
              <a:rPr lang="en-ID" dirty="0"/>
              <a:t> </a:t>
            </a:r>
            <a:r>
              <a:rPr lang="en-ID" dirty="0" err="1"/>
              <a:t>tertulis</a:t>
            </a:r>
            <a:r>
              <a:rPr lang="en-ID" dirty="0"/>
              <a:t> di badan </a:t>
            </a:r>
            <a:r>
              <a:rPr lang="en-ID" dirty="0" err="1"/>
              <a:t>potensiometer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b="1" dirty="0" err="1"/>
              <a:t>bentuk</a:t>
            </a:r>
            <a:r>
              <a:rPr lang="en-ID" b="1" dirty="0"/>
              <a:t> </a:t>
            </a:r>
            <a:r>
              <a:rPr lang="en-ID" b="1" dirty="0" err="1"/>
              <a:t>kode</a:t>
            </a:r>
            <a:r>
              <a:rPr lang="en-ID" b="1" dirty="0"/>
              <a:t> </a:t>
            </a:r>
            <a:r>
              <a:rPr lang="en-ID" b="1" dirty="0" err="1"/>
              <a:t>angka</a:t>
            </a:r>
            <a:r>
              <a:rPr lang="en-ID" b="1" dirty="0"/>
              <a:t>. </a:t>
            </a:r>
          </a:p>
          <a:p>
            <a:pPr marL="285750" indent="-285750" algn="just">
              <a:buFontTx/>
              <a:buChar char="-"/>
            </a:pPr>
            <a:r>
              <a:rPr lang="en-ID" b="1" dirty="0" err="1">
                <a:solidFill>
                  <a:srgbClr val="FF0000"/>
                </a:solidFill>
              </a:rPr>
              <a:t>Potensiometer</a:t>
            </a:r>
            <a:r>
              <a:rPr lang="en-ID" b="1" dirty="0">
                <a:solidFill>
                  <a:srgbClr val="FF0000"/>
                </a:solidFill>
              </a:rPr>
              <a:t> </a:t>
            </a:r>
            <a:r>
              <a:rPr lang="en-ID" dirty="0" err="1"/>
              <a:t>memiliki</a:t>
            </a:r>
            <a:r>
              <a:rPr lang="en-ID" dirty="0"/>
              <a:t> 3 </a:t>
            </a:r>
            <a:r>
              <a:rPr lang="en-ID" dirty="0" err="1"/>
              <a:t>buah</a:t>
            </a:r>
            <a:r>
              <a:rPr lang="en-ID" dirty="0"/>
              <a:t> terminal (kaki)</a:t>
            </a:r>
          </a:p>
          <a:p>
            <a:pPr marL="285750" indent="-285750" algn="just">
              <a:buFontTx/>
              <a:buChar char="-"/>
            </a:pPr>
            <a:r>
              <a:rPr lang="en-ID" dirty="0"/>
              <a:t>Kaki 1 dan 3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resistor </a:t>
            </a:r>
            <a:r>
              <a:rPr lang="en-ID" dirty="0" err="1"/>
              <a:t>tetap</a:t>
            </a:r>
            <a:r>
              <a:rPr lang="en-ID" dirty="0"/>
              <a:t> </a:t>
            </a:r>
            <a:r>
              <a:rPr lang="en-ID" dirty="0" err="1"/>
              <a:t>sedangkan</a:t>
            </a:r>
            <a:r>
              <a:rPr lang="en-ID" dirty="0"/>
              <a:t> kaki 2 (kaki </a:t>
            </a:r>
            <a:r>
              <a:rPr lang="en-ID" dirty="0" err="1"/>
              <a:t>tengah</a:t>
            </a:r>
            <a:r>
              <a:rPr lang="en-ID" dirty="0"/>
              <a:t>)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kontak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bergeser</a:t>
            </a:r>
            <a:r>
              <a:rPr lang="en-ID" dirty="0"/>
              <a:t> </a:t>
            </a:r>
            <a:r>
              <a:rPr lang="en-ID" dirty="0" err="1"/>
              <a:t>sepanjang</a:t>
            </a:r>
            <a:r>
              <a:rPr lang="en-ID" dirty="0"/>
              <a:t> </a:t>
            </a:r>
            <a:r>
              <a:rPr lang="en-ID" dirty="0" err="1"/>
              <a:t>hambatan</a:t>
            </a:r>
            <a:r>
              <a:rPr lang="en-ID" dirty="0"/>
              <a:t> 1 dan 3,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bila</a:t>
            </a:r>
            <a:r>
              <a:rPr lang="en-ID" dirty="0"/>
              <a:t> </a:t>
            </a:r>
            <a:r>
              <a:rPr lang="en-ID" dirty="0" err="1"/>
              <a:t>kontak</a:t>
            </a:r>
            <a:r>
              <a:rPr lang="en-ID" dirty="0"/>
              <a:t> </a:t>
            </a:r>
            <a:r>
              <a:rPr lang="en-ID" dirty="0" err="1"/>
              <a:t>digeser</a:t>
            </a:r>
            <a:r>
              <a:rPr lang="en-ID" dirty="0"/>
              <a:t> </a:t>
            </a:r>
            <a:r>
              <a:rPr lang="en-ID" dirty="0" err="1"/>
              <a:t>maka</a:t>
            </a:r>
            <a:r>
              <a:rPr lang="en-ID" dirty="0"/>
              <a:t> </a:t>
            </a:r>
            <a:r>
              <a:rPr lang="en-ID" dirty="0" err="1"/>
              <a:t>hambatan</a:t>
            </a:r>
            <a:r>
              <a:rPr lang="en-ID" dirty="0"/>
              <a:t> 1-2 dan 2-3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berubah</a:t>
            </a:r>
            <a:r>
              <a:rPr lang="en-ID" dirty="0"/>
              <a:t>.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0B9F7F-59D5-4F55-A555-1A555DBD76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81"/>
          <a:stretch/>
        </p:blipFill>
        <p:spPr>
          <a:xfrm>
            <a:off x="457200" y="1194349"/>
            <a:ext cx="5205667" cy="297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192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" cy="68580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8223" y="764223"/>
            <a:ext cx="909955" cy="112776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9005" y="6150505"/>
            <a:ext cx="4407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bg1"/>
                </a:solidFill>
                <a:latin typeface="Arial Black" panose="020B0A04020102020204" pitchFamily="34" charset="0"/>
              </a:rPr>
              <a:t>Institut</a:t>
            </a:r>
            <a:r>
              <a:rPr lang="en-US" sz="2800" i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2800" i="1" dirty="0" err="1">
                <a:solidFill>
                  <a:schemeClr val="bg1"/>
                </a:solidFill>
                <a:latin typeface="Arial Black" panose="020B0A04020102020204" pitchFamily="34" charset="0"/>
              </a:rPr>
              <a:t>Teknologi</a:t>
            </a:r>
            <a:r>
              <a:rPr lang="en-US" sz="2800" i="1" dirty="0">
                <a:solidFill>
                  <a:schemeClr val="bg1"/>
                </a:solidFill>
                <a:latin typeface="Arial Black" panose="020B0A04020102020204" pitchFamily="34" charset="0"/>
              </a:rPr>
              <a:t> Del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04741" y="153215"/>
            <a:ext cx="6719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latin typeface="Arial Black" panose="020B0A04020102020204" pitchFamily="34" charset="0"/>
              </a:rPr>
              <a:t>Trimpot</a:t>
            </a:r>
            <a:r>
              <a:rPr lang="en-US" sz="2800" i="1" dirty="0">
                <a:latin typeface="Arial Black" panose="020B0A04020102020204" pitchFamily="34" charset="0"/>
              </a:rPr>
              <a:t> (Trimmer </a:t>
            </a:r>
            <a:r>
              <a:rPr lang="en-US" sz="2800" i="1" dirty="0" err="1">
                <a:latin typeface="Arial Black" panose="020B0A04020102020204" pitchFamily="34" charset="0"/>
              </a:rPr>
              <a:t>Potensiometer</a:t>
            </a:r>
            <a:r>
              <a:rPr lang="en-US" sz="2800" i="1" dirty="0">
                <a:latin typeface="Arial Black" panose="020B0A04020102020204" pitchFamily="34" charset="0"/>
              </a:rPr>
              <a:t>)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5923723" y="1191457"/>
            <a:ext cx="6119342" cy="4122665"/>
          </a:xfrm>
        </p:spPr>
        <p:txBody>
          <a:bodyPr>
            <a:noAutofit/>
          </a:bodyPr>
          <a:lstStyle/>
          <a:p>
            <a:pPr marL="285750" indent="-285750" algn="just">
              <a:buFontTx/>
              <a:buChar char="-"/>
            </a:pPr>
            <a:r>
              <a:rPr lang="en-ID" b="1" dirty="0" err="1">
                <a:solidFill>
                  <a:srgbClr val="FF0000"/>
                </a:solidFill>
              </a:rPr>
              <a:t>Trimpot</a:t>
            </a:r>
            <a:r>
              <a:rPr lang="en-ID" dirty="0"/>
              <a:t> </a:t>
            </a:r>
            <a:r>
              <a:rPr lang="en-ID" dirty="0" err="1"/>
              <a:t>berfungsi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Potensiometer</a:t>
            </a:r>
            <a:r>
              <a:rPr lang="en-ID" dirty="0"/>
              <a:t> </a:t>
            </a:r>
            <a:r>
              <a:rPr lang="en-ID" dirty="0" err="1"/>
              <a:t>tetapi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ukuran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kecil</a:t>
            </a:r>
            <a:r>
              <a:rPr lang="en-ID" dirty="0"/>
              <a:t> dan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tuas</a:t>
            </a:r>
            <a:r>
              <a:rPr lang="en-ID" dirty="0"/>
              <a:t>. </a:t>
            </a:r>
          </a:p>
          <a:p>
            <a:pPr marL="285750" indent="-285750" algn="just">
              <a:buFontTx/>
              <a:buChar char="-"/>
            </a:pP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mengatur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resistansinya</a:t>
            </a:r>
            <a:r>
              <a:rPr lang="en-ID" dirty="0"/>
              <a:t>, </a:t>
            </a:r>
            <a:r>
              <a:rPr lang="en-ID" dirty="0" err="1"/>
              <a:t>dibutuhkan</a:t>
            </a:r>
            <a:r>
              <a:rPr lang="en-ID" dirty="0"/>
              <a:t> </a:t>
            </a:r>
            <a:r>
              <a:rPr lang="en-ID" dirty="0" err="1"/>
              <a:t>alat</a:t>
            </a:r>
            <a:r>
              <a:rPr lang="en-ID" dirty="0"/>
              <a:t> bantu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obeng</a:t>
            </a:r>
            <a:r>
              <a:rPr lang="en-ID" dirty="0"/>
              <a:t> </a:t>
            </a:r>
            <a:r>
              <a:rPr lang="en-ID" dirty="0" err="1"/>
              <a:t>kecil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memutar</a:t>
            </a:r>
            <a:r>
              <a:rPr lang="en-ID" dirty="0"/>
              <a:t> </a:t>
            </a:r>
            <a:r>
              <a:rPr lang="en-ID" dirty="0" err="1"/>
              <a:t>porosnya</a:t>
            </a:r>
            <a:r>
              <a:rPr lang="en-ID" dirty="0"/>
              <a:t>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CF21C5-E744-48B7-A7C7-F895018396E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7" t="7411" r="7912" b="7256"/>
          <a:stretch/>
        </p:blipFill>
        <p:spPr>
          <a:xfrm>
            <a:off x="914399" y="1408292"/>
            <a:ext cx="5062330" cy="28169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52BF59-4AF3-4804-94DE-B8CCD1DEB1C4}"/>
              </a:ext>
            </a:extLst>
          </p:cNvPr>
          <p:cNvSpPr txBox="1"/>
          <p:nvPr/>
        </p:nvSpPr>
        <p:spPr>
          <a:xfrm>
            <a:off x="1918607" y="4341899"/>
            <a:ext cx="3053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400" b="1" dirty="0">
                <a:solidFill>
                  <a:srgbClr val="0070C0"/>
                </a:solidFill>
              </a:rPr>
              <a:t>www.gesainstech.com</a:t>
            </a:r>
          </a:p>
        </p:txBody>
      </p:sp>
    </p:spTree>
    <p:extLst>
      <p:ext uri="{BB962C8B-B14F-4D97-AF65-F5344CB8AC3E}">
        <p14:creationId xmlns:p14="http://schemas.microsoft.com/office/powerpoint/2010/main" val="577886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" cy="68580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8223" y="764223"/>
            <a:ext cx="909955" cy="112776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9005" y="6150505"/>
            <a:ext cx="4407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bg1"/>
                </a:solidFill>
                <a:latin typeface="Arial Black" panose="020B0A04020102020204" pitchFamily="34" charset="0"/>
              </a:rPr>
              <a:t>Institut</a:t>
            </a:r>
            <a:r>
              <a:rPr lang="en-US" sz="2800" i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2800" i="1" dirty="0" err="1">
                <a:solidFill>
                  <a:schemeClr val="bg1"/>
                </a:solidFill>
                <a:latin typeface="Arial Black" panose="020B0A04020102020204" pitchFamily="34" charset="0"/>
              </a:rPr>
              <a:t>Teknologi</a:t>
            </a:r>
            <a:r>
              <a:rPr lang="en-US" sz="2800" i="1" dirty="0">
                <a:solidFill>
                  <a:schemeClr val="bg1"/>
                </a:solidFill>
                <a:latin typeface="Arial Black" panose="020B0A04020102020204" pitchFamily="34" charset="0"/>
              </a:rPr>
              <a:t> Del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04741" y="153215"/>
            <a:ext cx="1949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Arial Black" panose="020B0A04020102020204" pitchFamily="34" charset="0"/>
              </a:rPr>
              <a:t>Rheostat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4532945" y="318053"/>
            <a:ext cx="7510120" cy="3105150"/>
          </a:xfrm>
        </p:spPr>
        <p:txBody>
          <a:bodyPr>
            <a:noAutofit/>
          </a:bodyPr>
          <a:lstStyle/>
          <a:p>
            <a:pPr marL="285750" indent="-285750" algn="just">
              <a:buFontTx/>
              <a:buChar char="-"/>
            </a:pPr>
            <a:r>
              <a:rPr lang="en-ID" dirty="0"/>
              <a:t>“</a:t>
            </a:r>
            <a:r>
              <a:rPr lang="en-ID" b="1" dirty="0">
                <a:solidFill>
                  <a:srgbClr val="FF0000"/>
                </a:solidFill>
              </a:rPr>
              <a:t>Rheostat</a:t>
            </a:r>
            <a:r>
              <a:rPr lang="en-ID" dirty="0"/>
              <a:t>”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bahasa</a:t>
            </a:r>
            <a:r>
              <a:rPr lang="en-ID" dirty="0"/>
              <a:t> Yunani </a:t>
            </a:r>
            <a:r>
              <a:rPr lang="en-ID" dirty="0" err="1"/>
              <a:t>yaitu</a:t>
            </a:r>
            <a:r>
              <a:rPr lang="en-ID" dirty="0"/>
              <a:t> </a:t>
            </a:r>
            <a:r>
              <a:rPr lang="en-ID" i="1" dirty="0"/>
              <a:t>“</a:t>
            </a:r>
            <a:r>
              <a:rPr lang="en-ID" i="1" dirty="0" err="1"/>
              <a:t>Rheos</a:t>
            </a:r>
            <a:r>
              <a:rPr lang="en-ID" dirty="0"/>
              <a:t>” dan </a:t>
            </a:r>
            <a:r>
              <a:rPr lang="en-ID" i="1" dirty="0"/>
              <a:t>“</a:t>
            </a:r>
            <a:r>
              <a:rPr lang="en-ID" b="1" i="1" dirty="0" err="1">
                <a:solidFill>
                  <a:srgbClr val="FF0000"/>
                </a:solidFill>
              </a:rPr>
              <a:t>Statis</a:t>
            </a:r>
            <a:r>
              <a:rPr lang="en-ID" i="1" dirty="0"/>
              <a:t>”</a:t>
            </a:r>
            <a:r>
              <a:rPr lang="en-ID" dirty="0"/>
              <a:t> yang </a:t>
            </a:r>
            <a:r>
              <a:rPr lang="en-ID" dirty="0" err="1"/>
              <a:t>artinya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b="1" dirty="0" err="1"/>
              <a:t>perangkat</a:t>
            </a:r>
            <a:r>
              <a:rPr lang="en-ID" b="1" dirty="0"/>
              <a:t> yang </a:t>
            </a:r>
            <a:r>
              <a:rPr lang="en-ID" b="1" dirty="0" err="1"/>
              <a:t>mengendalikan</a:t>
            </a:r>
            <a:r>
              <a:rPr lang="en-ID" b="1" dirty="0"/>
              <a:t> </a:t>
            </a:r>
            <a:r>
              <a:rPr lang="en-ID" b="1" dirty="0" err="1"/>
              <a:t>arus</a:t>
            </a:r>
            <a:r>
              <a:rPr lang="en-ID" b="1" dirty="0"/>
              <a:t> </a:t>
            </a:r>
            <a:r>
              <a:rPr lang="en-ID" b="1" dirty="0" err="1"/>
              <a:t>listrik</a:t>
            </a:r>
            <a:r>
              <a:rPr lang="en-ID" dirty="0"/>
              <a:t> (current).</a:t>
            </a:r>
          </a:p>
          <a:p>
            <a:pPr marL="285750" indent="-285750" algn="just">
              <a:buFontTx/>
              <a:buChar char="-"/>
            </a:pPr>
            <a:r>
              <a:rPr lang="en-ID" dirty="0" err="1"/>
              <a:t>Pertama</a:t>
            </a:r>
            <a:r>
              <a:rPr lang="en-ID" dirty="0"/>
              <a:t> kali </a:t>
            </a:r>
            <a:r>
              <a:rPr lang="en-ID" dirty="0" err="1"/>
              <a:t>dikemukakan</a:t>
            </a:r>
            <a:r>
              <a:rPr lang="en-ID" dirty="0"/>
              <a:t> oleh </a:t>
            </a:r>
            <a:r>
              <a:rPr lang="en-ID" dirty="0" err="1"/>
              <a:t>seorang</a:t>
            </a:r>
            <a:r>
              <a:rPr lang="en-ID" dirty="0"/>
              <a:t> </a:t>
            </a:r>
            <a:r>
              <a:rPr lang="en-ID" dirty="0" err="1"/>
              <a:t>ilmuwan</a:t>
            </a:r>
            <a:r>
              <a:rPr lang="en-ID" dirty="0"/>
              <a:t> </a:t>
            </a:r>
            <a:r>
              <a:rPr lang="en-ID" b="1" dirty="0" err="1"/>
              <a:t>Inggris</a:t>
            </a:r>
            <a:r>
              <a:rPr lang="en-ID" dirty="0"/>
              <a:t> yang </a:t>
            </a:r>
            <a:r>
              <a:rPr lang="en-ID" dirty="0" err="1"/>
              <a:t>bernama</a:t>
            </a:r>
            <a:r>
              <a:rPr lang="en-ID" dirty="0"/>
              <a:t> </a:t>
            </a:r>
            <a:r>
              <a:rPr lang="en-ID" b="1" dirty="0"/>
              <a:t>Sir Charles Wheatstone.</a:t>
            </a:r>
            <a:endParaRPr lang="en-ID" b="1" dirty="0">
              <a:solidFill>
                <a:srgbClr val="FF0000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en-ID" b="1" dirty="0">
                <a:solidFill>
                  <a:srgbClr val="FF0000"/>
                </a:solidFill>
              </a:rPr>
              <a:t>Rheostat</a:t>
            </a:r>
            <a:r>
              <a:rPr lang="en-ID" dirty="0"/>
              <a:t> (</a:t>
            </a:r>
            <a:r>
              <a:rPr lang="en-ID" dirty="0" err="1"/>
              <a:t>hambatan</a:t>
            </a:r>
            <a:r>
              <a:rPr lang="en-ID" dirty="0"/>
              <a:t> </a:t>
            </a:r>
            <a:r>
              <a:rPr lang="en-ID" dirty="0" err="1"/>
              <a:t>geser</a:t>
            </a:r>
            <a:r>
              <a:rPr lang="en-ID" dirty="0"/>
              <a:t>) </a:t>
            </a: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jenis</a:t>
            </a:r>
            <a:r>
              <a:rPr lang="en-ID" dirty="0"/>
              <a:t> Variable Resistor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beroperasi</a:t>
            </a:r>
            <a:r>
              <a:rPr lang="en-ID" dirty="0"/>
              <a:t> pada </a:t>
            </a:r>
            <a:r>
              <a:rPr lang="en-ID" dirty="0" err="1"/>
              <a:t>tegangan</a:t>
            </a:r>
            <a:r>
              <a:rPr lang="en-ID" dirty="0"/>
              <a:t> dan </a:t>
            </a:r>
            <a:r>
              <a:rPr lang="en-ID" dirty="0" err="1"/>
              <a:t>arus</a:t>
            </a:r>
            <a:r>
              <a:rPr lang="en-ID" dirty="0"/>
              <a:t> yang </a:t>
            </a:r>
            <a:r>
              <a:rPr lang="en-ID" dirty="0" err="1"/>
              <a:t>tinggi</a:t>
            </a:r>
            <a:r>
              <a:rPr lang="en-ID" dirty="0"/>
              <a:t>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518C62-D7EA-4FA4-B034-A23E6A2CD82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" t="34251" r="63696" b="31499"/>
          <a:stretch/>
        </p:blipFill>
        <p:spPr>
          <a:xfrm>
            <a:off x="1590782" y="4532931"/>
            <a:ext cx="2093845" cy="10635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45C35D-7281-4980-9432-7FD2ECCA71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1"/>
          <a:stretch/>
        </p:blipFill>
        <p:spPr>
          <a:xfrm>
            <a:off x="914399" y="825099"/>
            <a:ext cx="3446613" cy="3105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6B40E6-F9CE-4A2D-9294-3AA512D035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899" y="3204123"/>
            <a:ext cx="5923723" cy="25916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BE4AA1-59A5-4B5C-88CF-E7A87EC348F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5" t="17693" r="4891" b="13327"/>
          <a:stretch/>
        </p:blipFill>
        <p:spPr>
          <a:xfrm>
            <a:off x="914399" y="4082542"/>
            <a:ext cx="3941778" cy="17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61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" cy="68580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8223" y="764223"/>
            <a:ext cx="909955" cy="112776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9005" y="6150505"/>
            <a:ext cx="4407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bg1"/>
                </a:solidFill>
                <a:latin typeface="Arial Black" panose="020B0A04020102020204" pitchFamily="34" charset="0"/>
              </a:rPr>
              <a:t>Institut</a:t>
            </a:r>
            <a:r>
              <a:rPr lang="en-US" sz="2800" i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2800" i="1" dirty="0" err="1">
                <a:solidFill>
                  <a:schemeClr val="bg1"/>
                </a:solidFill>
                <a:latin typeface="Arial Black" panose="020B0A04020102020204" pitchFamily="34" charset="0"/>
              </a:rPr>
              <a:t>Teknologi</a:t>
            </a:r>
            <a:r>
              <a:rPr lang="en-US" sz="2800" i="1" dirty="0">
                <a:solidFill>
                  <a:schemeClr val="bg1"/>
                </a:solidFill>
                <a:latin typeface="Arial Black" panose="020B0A04020102020204" pitchFamily="34" charset="0"/>
              </a:rPr>
              <a:t> Del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04741" y="153215"/>
            <a:ext cx="6168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Arial Black" panose="020B0A04020102020204" pitchFamily="34" charset="0"/>
              </a:rPr>
              <a:t>Thermistor (Thermal Resistor)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5167089" y="769478"/>
            <a:ext cx="6905641" cy="4673767"/>
          </a:xfrm>
        </p:spPr>
        <p:txBody>
          <a:bodyPr>
            <a:noAutofit/>
          </a:bodyPr>
          <a:lstStyle/>
          <a:p>
            <a:pPr marL="285750" indent="-285750" algn="just">
              <a:buFontTx/>
              <a:buChar char="-"/>
            </a:pPr>
            <a:r>
              <a:rPr lang="en-ID" sz="2800" b="1" dirty="0" err="1">
                <a:solidFill>
                  <a:srgbClr val="FF0000"/>
                </a:solidFill>
              </a:rPr>
              <a:t>Termistor</a:t>
            </a:r>
            <a:r>
              <a:rPr lang="en-ID" sz="2800" dirty="0"/>
              <a:t> </a:t>
            </a:r>
            <a:r>
              <a:rPr lang="en-ID" sz="2800" dirty="0" err="1"/>
              <a:t>gabungan</a:t>
            </a:r>
            <a:r>
              <a:rPr lang="en-ID" sz="2800" dirty="0"/>
              <a:t> </a:t>
            </a:r>
            <a:r>
              <a:rPr lang="en-ID" sz="2800" dirty="0" err="1"/>
              <a:t>antara</a:t>
            </a:r>
            <a:r>
              <a:rPr lang="en-ID" sz="2800" dirty="0"/>
              <a:t> </a:t>
            </a:r>
            <a:r>
              <a:rPr lang="en-ID" sz="2800" b="1" dirty="0" err="1"/>
              <a:t>Termo</a:t>
            </a:r>
            <a:r>
              <a:rPr lang="en-ID" sz="2800" b="1" dirty="0"/>
              <a:t> (</a:t>
            </a:r>
            <a:r>
              <a:rPr lang="en-ID" sz="2800" b="1" dirty="0" err="1"/>
              <a:t>suhu</a:t>
            </a:r>
            <a:r>
              <a:rPr lang="en-ID" sz="2800" b="1" dirty="0"/>
              <a:t>) </a:t>
            </a:r>
            <a:r>
              <a:rPr lang="en-ID" sz="2800" dirty="0"/>
              <a:t>dan </a:t>
            </a:r>
            <a:r>
              <a:rPr lang="en-ID" sz="2800" b="1" dirty="0"/>
              <a:t>resistor (</a:t>
            </a:r>
            <a:r>
              <a:rPr lang="en-ID" sz="2800" b="1" dirty="0" err="1"/>
              <a:t>pengukur</a:t>
            </a:r>
            <a:r>
              <a:rPr lang="en-ID" sz="2800" b="1" dirty="0"/>
              <a:t> </a:t>
            </a:r>
            <a:r>
              <a:rPr lang="en-ID" sz="2800" b="1" dirty="0" err="1"/>
              <a:t>tahanan</a:t>
            </a:r>
            <a:r>
              <a:rPr lang="en-ID" sz="2800" b="1" dirty="0"/>
              <a:t>). </a:t>
            </a:r>
          </a:p>
          <a:p>
            <a:pPr marL="285750" indent="-285750" algn="just">
              <a:buFontTx/>
              <a:buChar char="-"/>
            </a:pPr>
            <a:r>
              <a:rPr lang="en-ID" sz="2800" b="1" dirty="0" err="1">
                <a:solidFill>
                  <a:srgbClr val="FF0000"/>
                </a:solidFill>
              </a:rPr>
              <a:t>Termistor</a:t>
            </a:r>
            <a:r>
              <a:rPr lang="en-ID" sz="2800" dirty="0"/>
              <a:t> di </a:t>
            </a:r>
            <a:r>
              <a:rPr lang="en-ID" sz="2800" dirty="0" err="1"/>
              <a:t>temukan</a:t>
            </a:r>
            <a:r>
              <a:rPr lang="en-ID" sz="2800" dirty="0"/>
              <a:t> oleh </a:t>
            </a:r>
            <a:r>
              <a:rPr lang="en-ID" sz="2800" b="1" dirty="0"/>
              <a:t>Samuel Ruben </a:t>
            </a:r>
            <a:r>
              <a:rPr lang="en-ID" sz="2800" dirty="0"/>
              <a:t>pada </a:t>
            </a:r>
            <a:r>
              <a:rPr lang="en-ID" sz="2800" dirty="0" err="1"/>
              <a:t>tahun</a:t>
            </a:r>
            <a:r>
              <a:rPr lang="en-ID" sz="2800" dirty="0"/>
              <a:t> </a:t>
            </a:r>
            <a:r>
              <a:rPr lang="en-ID" sz="2800" b="1" dirty="0"/>
              <a:t>1930. </a:t>
            </a:r>
          </a:p>
          <a:p>
            <a:pPr marL="285750" indent="-285750" algn="just">
              <a:buFontTx/>
              <a:buChar char="-"/>
            </a:pPr>
            <a:r>
              <a:rPr lang="en-ID" sz="2800" b="1" dirty="0">
                <a:solidFill>
                  <a:srgbClr val="FF0000"/>
                </a:solidFill>
              </a:rPr>
              <a:t>Thermistor</a:t>
            </a:r>
            <a:r>
              <a:rPr lang="en-ID" sz="2800" dirty="0"/>
              <a:t> </a:t>
            </a:r>
            <a:r>
              <a:rPr lang="en-ID" sz="2800" dirty="0" err="1"/>
              <a:t>adalah</a:t>
            </a:r>
            <a:r>
              <a:rPr lang="en-ID" sz="2800" dirty="0"/>
              <a:t> Resistor yang </a:t>
            </a:r>
            <a:r>
              <a:rPr lang="en-ID" sz="2800" dirty="0" err="1"/>
              <a:t>nilai</a:t>
            </a:r>
            <a:r>
              <a:rPr lang="en-ID" sz="2800" dirty="0"/>
              <a:t> </a:t>
            </a:r>
            <a:r>
              <a:rPr lang="en-ID" sz="2800" dirty="0" err="1"/>
              <a:t>resistansinya</a:t>
            </a:r>
            <a:r>
              <a:rPr lang="en-ID" sz="2800" dirty="0"/>
              <a:t> </a:t>
            </a:r>
            <a:r>
              <a:rPr lang="en-ID" sz="2800" dirty="0" err="1"/>
              <a:t>dapat</a:t>
            </a:r>
            <a:r>
              <a:rPr lang="en-ID" sz="2800" dirty="0"/>
              <a:t> </a:t>
            </a:r>
            <a:r>
              <a:rPr lang="en-ID" sz="2800" b="1" dirty="0" err="1"/>
              <a:t>dipengaruhi</a:t>
            </a:r>
            <a:r>
              <a:rPr lang="en-ID" sz="2800" b="1" dirty="0"/>
              <a:t> oleh </a:t>
            </a:r>
            <a:r>
              <a:rPr lang="en-ID" sz="2800" b="1" dirty="0" err="1"/>
              <a:t>suhu</a:t>
            </a:r>
            <a:r>
              <a:rPr lang="en-ID" sz="2800" b="1" dirty="0"/>
              <a:t> (Temperature)</a:t>
            </a:r>
            <a:r>
              <a:rPr lang="en-ID" sz="2800" dirty="0"/>
              <a:t>. </a:t>
            </a:r>
          </a:p>
          <a:p>
            <a:pPr marL="285750" indent="-285750" algn="just">
              <a:buFontTx/>
              <a:buChar char="-"/>
            </a:pPr>
            <a:r>
              <a:rPr lang="en-ID" sz="2800" b="1" dirty="0" err="1">
                <a:solidFill>
                  <a:srgbClr val="FF0000"/>
                </a:solidFill>
              </a:rPr>
              <a:t>Termistor</a:t>
            </a:r>
            <a:r>
              <a:rPr lang="en-ID" sz="2800" dirty="0"/>
              <a:t> </a:t>
            </a:r>
            <a:r>
              <a:rPr lang="en-ID" sz="2800" dirty="0" err="1"/>
              <a:t>digunakan</a:t>
            </a:r>
            <a:r>
              <a:rPr lang="en-ID" sz="2800" dirty="0"/>
              <a:t> </a:t>
            </a:r>
            <a:r>
              <a:rPr lang="en-ID" sz="2800" dirty="0" err="1"/>
              <a:t>sebagai</a:t>
            </a:r>
            <a:r>
              <a:rPr lang="en-ID" sz="2800" dirty="0"/>
              <a:t> </a:t>
            </a:r>
            <a:r>
              <a:rPr lang="en-ID" sz="2800" b="1" dirty="0"/>
              <a:t>sensor </a:t>
            </a:r>
            <a:r>
              <a:rPr lang="en-ID" sz="2800" b="1" dirty="0" err="1"/>
              <a:t>panas</a:t>
            </a:r>
            <a:r>
              <a:rPr lang="en-ID" sz="2800" b="1" dirty="0"/>
              <a:t> </a:t>
            </a:r>
            <a:r>
              <a:rPr lang="en-ID" sz="2800" dirty="0" err="1"/>
              <a:t>atau</a:t>
            </a:r>
            <a:r>
              <a:rPr lang="en-ID" sz="2800" dirty="0"/>
              <a:t> </a:t>
            </a:r>
            <a:r>
              <a:rPr lang="en-ID" sz="2800" dirty="0" err="1"/>
              <a:t>menjaga</a:t>
            </a:r>
            <a:r>
              <a:rPr lang="en-ID" sz="2800" dirty="0"/>
              <a:t> </a:t>
            </a:r>
            <a:r>
              <a:rPr lang="en-ID" sz="2800" b="1" dirty="0" err="1"/>
              <a:t>suhu</a:t>
            </a:r>
            <a:r>
              <a:rPr lang="en-ID" sz="2800" b="1" dirty="0"/>
              <a:t> </a:t>
            </a:r>
            <a:r>
              <a:rPr lang="en-ID" sz="2800" b="1" dirty="0" err="1"/>
              <a:t>suatu</a:t>
            </a:r>
            <a:r>
              <a:rPr lang="en-ID" sz="2800" b="1" dirty="0"/>
              <a:t> </a:t>
            </a:r>
            <a:r>
              <a:rPr lang="en-ID" sz="2800" b="1" dirty="0" err="1"/>
              <a:t>rangkaian</a:t>
            </a:r>
            <a:r>
              <a:rPr lang="en-ID" sz="2800" b="1" dirty="0"/>
              <a:t> </a:t>
            </a:r>
            <a:r>
              <a:rPr lang="en-ID" sz="2800" dirty="0" err="1"/>
              <a:t>atau</a:t>
            </a:r>
            <a:r>
              <a:rPr lang="en-ID" sz="2800" dirty="0"/>
              <a:t> </a:t>
            </a:r>
            <a:r>
              <a:rPr lang="en-ID" sz="2800" b="1" dirty="0" err="1"/>
              <a:t>alat</a:t>
            </a:r>
            <a:r>
              <a:rPr lang="en-ID" sz="2800" b="1" dirty="0"/>
              <a:t> </a:t>
            </a:r>
            <a:r>
              <a:rPr lang="en-ID" sz="2800" b="1" dirty="0" err="1"/>
              <a:t>supaya</a:t>
            </a:r>
            <a:r>
              <a:rPr lang="en-ID" sz="2800" b="1" dirty="0"/>
              <a:t> </a:t>
            </a:r>
            <a:r>
              <a:rPr lang="en-ID" sz="2800" b="1" dirty="0" err="1"/>
              <a:t>tetap</a:t>
            </a:r>
            <a:r>
              <a:rPr lang="en-ID" sz="2800" b="1" dirty="0"/>
              <a:t> </a:t>
            </a:r>
            <a:r>
              <a:rPr lang="en-ID" sz="2800" b="1" dirty="0" err="1"/>
              <a:t>stabil</a:t>
            </a:r>
            <a:r>
              <a:rPr lang="en-ID" sz="2800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C7A767-BFDD-4428-ADCF-D88FF2EF36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89" r="6188"/>
          <a:stretch/>
        </p:blipFill>
        <p:spPr>
          <a:xfrm>
            <a:off x="471557" y="769478"/>
            <a:ext cx="4574629" cy="2888121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6206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" cy="68580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8223" y="764223"/>
            <a:ext cx="909955" cy="112776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9005" y="6150505"/>
            <a:ext cx="4407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bg1"/>
                </a:solidFill>
                <a:latin typeface="Arial Black" panose="020B0A04020102020204" pitchFamily="34" charset="0"/>
              </a:rPr>
              <a:t>Institut</a:t>
            </a:r>
            <a:r>
              <a:rPr lang="en-US" sz="2800" i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2800" i="1" dirty="0" err="1">
                <a:solidFill>
                  <a:schemeClr val="bg1"/>
                </a:solidFill>
                <a:latin typeface="Arial Black" panose="020B0A04020102020204" pitchFamily="34" charset="0"/>
              </a:rPr>
              <a:t>Teknologi</a:t>
            </a:r>
            <a:r>
              <a:rPr lang="en-US" sz="2800" i="1" dirty="0">
                <a:solidFill>
                  <a:schemeClr val="bg1"/>
                </a:solidFill>
                <a:latin typeface="Arial Black" panose="020B0A04020102020204" pitchFamily="34" charset="0"/>
              </a:rPr>
              <a:t> Del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04741" y="153215"/>
            <a:ext cx="6168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Arial Black" panose="020B0A04020102020204" pitchFamily="34" charset="0"/>
              </a:rPr>
              <a:t>Thermistor (Thermal Resistor)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5167089" y="769478"/>
            <a:ext cx="6865885" cy="4673767"/>
          </a:xfrm>
        </p:spPr>
        <p:txBody>
          <a:bodyPr>
            <a:noAutofit/>
          </a:bodyPr>
          <a:lstStyle/>
          <a:p>
            <a:pPr marL="285750" indent="-285750" algn="just">
              <a:buFontTx/>
              <a:buChar char="-"/>
            </a:pPr>
            <a:r>
              <a:rPr lang="en-ID" sz="2800" b="1" dirty="0">
                <a:solidFill>
                  <a:srgbClr val="FF0000"/>
                </a:solidFill>
              </a:rPr>
              <a:t>2 </a:t>
            </a:r>
            <a:r>
              <a:rPr lang="en-ID" sz="2800" b="1" dirty="0" err="1">
                <a:solidFill>
                  <a:srgbClr val="FF0000"/>
                </a:solidFill>
              </a:rPr>
              <a:t>jenis</a:t>
            </a:r>
            <a:r>
              <a:rPr lang="en-ID" sz="2800" b="1" dirty="0">
                <a:solidFill>
                  <a:srgbClr val="FF0000"/>
                </a:solidFill>
              </a:rPr>
              <a:t> Thermistor </a:t>
            </a:r>
            <a:r>
              <a:rPr lang="en-ID" sz="2800" dirty="0" err="1"/>
              <a:t>yaitu</a:t>
            </a:r>
            <a:r>
              <a:rPr lang="en-ID" sz="2800" dirty="0"/>
              <a:t> </a:t>
            </a:r>
            <a:r>
              <a:rPr lang="en-ID" sz="2800" b="1" dirty="0"/>
              <a:t>Thermistor NTC </a:t>
            </a:r>
            <a:r>
              <a:rPr lang="en-ID" sz="2800" dirty="0"/>
              <a:t>(Negative Temperature Coefficient) dan </a:t>
            </a:r>
            <a:r>
              <a:rPr lang="en-ID" sz="2800" b="1" dirty="0"/>
              <a:t>Thermistor PTC </a:t>
            </a:r>
            <a:r>
              <a:rPr lang="en-ID" sz="2800" dirty="0"/>
              <a:t>(Positive Temperature Coefficient).</a:t>
            </a:r>
          </a:p>
          <a:p>
            <a:pPr marL="285750" indent="-285750" algn="just">
              <a:buFontTx/>
              <a:buChar char="-"/>
            </a:pPr>
            <a:r>
              <a:rPr lang="en-ID" sz="2800" b="1" dirty="0">
                <a:solidFill>
                  <a:srgbClr val="FF0000"/>
                </a:solidFill>
              </a:rPr>
              <a:t>NTC dan PTC </a:t>
            </a:r>
            <a:r>
              <a:rPr lang="en-ID" sz="2800" dirty="0" err="1"/>
              <a:t>merupakan</a:t>
            </a:r>
            <a:r>
              <a:rPr lang="en-ID" sz="2800" dirty="0"/>
              <a:t> resistor yang </a:t>
            </a:r>
            <a:r>
              <a:rPr lang="en-ID" sz="2800" b="1" dirty="0" err="1"/>
              <a:t>nilai</a:t>
            </a:r>
            <a:r>
              <a:rPr lang="en-ID" sz="2800" b="1" dirty="0"/>
              <a:t> </a:t>
            </a:r>
            <a:r>
              <a:rPr lang="en-ID" sz="2800" b="1" dirty="0" err="1"/>
              <a:t>resistansinya</a:t>
            </a:r>
            <a:r>
              <a:rPr lang="en-ID" sz="2800" b="1" dirty="0"/>
              <a:t> </a:t>
            </a:r>
            <a:r>
              <a:rPr lang="en-ID" sz="2800" b="1" dirty="0" err="1"/>
              <a:t>berubah</a:t>
            </a:r>
            <a:r>
              <a:rPr lang="en-ID" sz="2800" dirty="0"/>
              <a:t> </a:t>
            </a:r>
            <a:r>
              <a:rPr lang="en-ID" sz="2800" dirty="0" err="1"/>
              <a:t>jika</a:t>
            </a:r>
            <a:r>
              <a:rPr lang="en-ID" sz="2800" dirty="0"/>
              <a:t> </a:t>
            </a:r>
            <a:r>
              <a:rPr lang="en-ID" sz="2800" dirty="0" err="1"/>
              <a:t>terjadi</a:t>
            </a:r>
            <a:r>
              <a:rPr lang="en-ID" sz="2800" dirty="0"/>
              <a:t> </a:t>
            </a:r>
            <a:r>
              <a:rPr lang="en-ID" sz="2800" b="1" dirty="0" err="1"/>
              <a:t>perubahan</a:t>
            </a:r>
            <a:r>
              <a:rPr lang="en-ID" sz="2800" b="1" dirty="0"/>
              <a:t> </a:t>
            </a:r>
            <a:r>
              <a:rPr lang="en-ID" sz="2800" b="1" dirty="0" err="1"/>
              <a:t>temperatur</a:t>
            </a:r>
            <a:r>
              <a:rPr lang="en-ID" sz="2800" dirty="0"/>
              <a:t> di </a:t>
            </a:r>
            <a:r>
              <a:rPr lang="en-ID" sz="2800" b="1" dirty="0" err="1"/>
              <a:t>sekelilingnya</a:t>
            </a:r>
            <a:endParaRPr lang="en-ID" sz="2800" b="1" dirty="0"/>
          </a:p>
          <a:p>
            <a:pPr marL="285750" indent="-285750" algn="just">
              <a:buFontTx/>
              <a:buChar char="-"/>
            </a:pPr>
            <a:r>
              <a:rPr lang="en-ID" sz="2800" b="1" dirty="0">
                <a:solidFill>
                  <a:srgbClr val="FF0000"/>
                </a:solidFill>
              </a:rPr>
              <a:t>NTC</a:t>
            </a:r>
            <a:r>
              <a:rPr lang="en-ID" sz="2800" dirty="0"/>
              <a:t>, </a:t>
            </a:r>
            <a:r>
              <a:rPr lang="en-ID" sz="2800" dirty="0" err="1"/>
              <a:t>nilai</a:t>
            </a:r>
            <a:r>
              <a:rPr lang="en-ID" sz="2800" dirty="0"/>
              <a:t> </a:t>
            </a:r>
            <a:r>
              <a:rPr lang="en-ID" sz="2800" b="1" dirty="0" err="1"/>
              <a:t>resistansi</a:t>
            </a:r>
            <a:r>
              <a:rPr lang="en-ID" sz="2800" dirty="0"/>
              <a:t> </a:t>
            </a:r>
            <a:r>
              <a:rPr lang="en-ID" sz="2800" dirty="0" err="1"/>
              <a:t>akan</a:t>
            </a:r>
            <a:r>
              <a:rPr lang="en-ID" sz="2800" dirty="0"/>
              <a:t> </a:t>
            </a:r>
            <a:r>
              <a:rPr lang="en-ID" sz="2800" b="1" dirty="0"/>
              <a:t>naik</a:t>
            </a:r>
            <a:r>
              <a:rPr lang="en-ID" sz="2800" dirty="0"/>
              <a:t> </a:t>
            </a:r>
            <a:r>
              <a:rPr lang="en-ID" sz="2800" dirty="0" err="1"/>
              <a:t>jika</a:t>
            </a:r>
            <a:r>
              <a:rPr lang="en-ID" sz="2800" dirty="0"/>
              <a:t> </a:t>
            </a:r>
            <a:r>
              <a:rPr lang="en-ID" sz="2800" dirty="0" err="1"/>
              <a:t>temperatur</a:t>
            </a:r>
            <a:r>
              <a:rPr lang="en-ID" sz="2800" dirty="0"/>
              <a:t> </a:t>
            </a:r>
            <a:r>
              <a:rPr lang="en-ID" sz="2800" b="1" dirty="0" err="1"/>
              <a:t>sekelilingnya</a:t>
            </a:r>
            <a:r>
              <a:rPr lang="en-ID" sz="2800" b="1" dirty="0"/>
              <a:t> </a:t>
            </a:r>
            <a:r>
              <a:rPr lang="en-ID" sz="2800" b="1" dirty="0" err="1"/>
              <a:t>turun</a:t>
            </a:r>
            <a:r>
              <a:rPr lang="en-ID" sz="2800" dirty="0"/>
              <a:t>. </a:t>
            </a:r>
          </a:p>
          <a:p>
            <a:pPr marL="285750" indent="-285750" algn="just">
              <a:buFontTx/>
              <a:buChar char="-"/>
            </a:pPr>
            <a:r>
              <a:rPr lang="en-ID" sz="2800" b="1" dirty="0">
                <a:solidFill>
                  <a:srgbClr val="FF0000"/>
                </a:solidFill>
              </a:rPr>
              <a:t>PTC</a:t>
            </a:r>
            <a:r>
              <a:rPr lang="en-ID" sz="2800" dirty="0"/>
              <a:t>, </a:t>
            </a:r>
            <a:r>
              <a:rPr lang="en-ID" sz="2800" dirty="0" err="1"/>
              <a:t>nilai</a:t>
            </a:r>
            <a:r>
              <a:rPr lang="en-ID" sz="2800" dirty="0"/>
              <a:t> </a:t>
            </a:r>
            <a:r>
              <a:rPr lang="en-ID" sz="2800" b="1" dirty="0" err="1"/>
              <a:t>resistansi</a:t>
            </a:r>
            <a:r>
              <a:rPr lang="en-ID" sz="2800" dirty="0"/>
              <a:t> </a:t>
            </a:r>
            <a:r>
              <a:rPr lang="en-ID" sz="2800" dirty="0" err="1"/>
              <a:t>akan</a:t>
            </a:r>
            <a:r>
              <a:rPr lang="en-ID" sz="2800" dirty="0"/>
              <a:t> </a:t>
            </a:r>
            <a:r>
              <a:rPr lang="en-ID" sz="2800" b="1" dirty="0"/>
              <a:t>naik</a:t>
            </a:r>
            <a:r>
              <a:rPr lang="en-ID" sz="2800" dirty="0"/>
              <a:t> </a:t>
            </a:r>
            <a:r>
              <a:rPr lang="en-ID" sz="2800" dirty="0" err="1"/>
              <a:t>jika</a:t>
            </a:r>
            <a:r>
              <a:rPr lang="en-ID" sz="2800" dirty="0"/>
              <a:t> </a:t>
            </a:r>
            <a:r>
              <a:rPr lang="en-ID" sz="2800" dirty="0" err="1"/>
              <a:t>temperatur</a:t>
            </a:r>
            <a:r>
              <a:rPr lang="en-ID" sz="2800" dirty="0"/>
              <a:t> </a:t>
            </a:r>
            <a:r>
              <a:rPr lang="en-ID" sz="2800" b="1" dirty="0" err="1"/>
              <a:t>sekelilingnya</a:t>
            </a:r>
            <a:r>
              <a:rPr lang="en-ID" sz="2800" dirty="0"/>
              <a:t> </a:t>
            </a:r>
            <a:r>
              <a:rPr lang="en-ID" sz="2800" b="1" dirty="0"/>
              <a:t>naik</a:t>
            </a:r>
            <a:r>
              <a:rPr lang="en-ID" sz="2800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C7A767-BFDD-4428-ADCF-D88FF2EF36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89" r="6188"/>
          <a:stretch/>
        </p:blipFill>
        <p:spPr>
          <a:xfrm>
            <a:off x="457200" y="1428733"/>
            <a:ext cx="4574629" cy="2888121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68411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" cy="68580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8223" y="764223"/>
            <a:ext cx="909955" cy="112776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9005" y="6150505"/>
            <a:ext cx="4407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bg1"/>
                </a:solidFill>
                <a:latin typeface="Arial Black" panose="020B0A04020102020204" pitchFamily="34" charset="0"/>
              </a:rPr>
              <a:t>Institut</a:t>
            </a:r>
            <a:r>
              <a:rPr lang="en-US" sz="2800" i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2800" i="1" dirty="0" err="1">
                <a:solidFill>
                  <a:schemeClr val="bg1"/>
                </a:solidFill>
                <a:latin typeface="Arial Black" panose="020B0A04020102020204" pitchFamily="34" charset="0"/>
              </a:rPr>
              <a:t>Teknologi</a:t>
            </a:r>
            <a:r>
              <a:rPr lang="en-US" sz="2800" i="1" dirty="0">
                <a:solidFill>
                  <a:schemeClr val="bg1"/>
                </a:solidFill>
                <a:latin typeface="Arial Black" panose="020B0A04020102020204" pitchFamily="34" charset="0"/>
              </a:rPr>
              <a:t> Del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04741" y="153215"/>
            <a:ext cx="63505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Arial Black" panose="020B0A04020102020204" pitchFamily="34" charset="0"/>
              </a:rPr>
              <a:t>LDR (Light Dependent Resistor)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304741" y="1274324"/>
            <a:ext cx="9787329" cy="3105150"/>
          </a:xfrm>
        </p:spPr>
        <p:txBody>
          <a:bodyPr>
            <a:noAutofit/>
          </a:bodyPr>
          <a:lstStyle/>
          <a:p>
            <a:pPr marL="285750" indent="-285750" algn="just">
              <a:buFontTx/>
              <a:buChar char="-"/>
            </a:pPr>
            <a:r>
              <a:rPr lang="en-ID" b="1" dirty="0">
                <a:solidFill>
                  <a:srgbClr val="FF0000"/>
                </a:solidFill>
              </a:rPr>
              <a:t>LDR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jenis</a:t>
            </a:r>
            <a:r>
              <a:rPr lang="en-ID" dirty="0"/>
              <a:t> </a:t>
            </a:r>
            <a:r>
              <a:rPr lang="en-ID" b="1" dirty="0"/>
              <a:t>resistor</a:t>
            </a:r>
            <a:r>
              <a:rPr lang="en-ID" dirty="0"/>
              <a:t> yang </a:t>
            </a:r>
            <a:r>
              <a:rPr lang="en-ID" b="1" dirty="0" err="1"/>
              <a:t>nilai</a:t>
            </a:r>
            <a:r>
              <a:rPr lang="en-ID" dirty="0"/>
              <a:t> </a:t>
            </a:r>
            <a:r>
              <a:rPr lang="en-ID" b="1" dirty="0" err="1"/>
              <a:t>Resistansinya</a:t>
            </a:r>
            <a:r>
              <a:rPr lang="en-ID" dirty="0"/>
              <a:t> </a:t>
            </a:r>
            <a:r>
              <a:rPr lang="en-ID" dirty="0" err="1"/>
              <a:t>dipengaruhi</a:t>
            </a:r>
            <a:r>
              <a:rPr lang="en-ID" dirty="0"/>
              <a:t> oleh </a:t>
            </a:r>
            <a:r>
              <a:rPr lang="en-ID" b="1" dirty="0" err="1"/>
              <a:t>intensitas</a:t>
            </a:r>
            <a:r>
              <a:rPr lang="en-ID" dirty="0"/>
              <a:t> </a:t>
            </a:r>
            <a:r>
              <a:rPr lang="en-ID" b="1" dirty="0" err="1"/>
              <a:t>cahaya</a:t>
            </a:r>
            <a:r>
              <a:rPr lang="en-ID" dirty="0"/>
              <a:t> yang </a:t>
            </a:r>
            <a:r>
              <a:rPr lang="en-ID" dirty="0" err="1"/>
              <a:t>diterimanya</a:t>
            </a:r>
            <a:r>
              <a:rPr lang="en-ID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D99A94-2AA6-4499-A351-8680798EB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0951" y="2470166"/>
            <a:ext cx="5451127" cy="29658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93F45D-CD0E-4053-A99B-A8A95982B8D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24" b="15956"/>
          <a:stretch/>
        </p:blipFill>
        <p:spPr>
          <a:xfrm>
            <a:off x="6977867" y="2395855"/>
            <a:ext cx="4268706" cy="304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645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" cy="68580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8223" y="764223"/>
            <a:ext cx="909955" cy="112776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9005" y="6150505"/>
            <a:ext cx="4407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bg1"/>
                </a:solidFill>
                <a:latin typeface="Arial Black" panose="020B0A04020102020204" pitchFamily="34" charset="0"/>
              </a:rPr>
              <a:t>Institut</a:t>
            </a:r>
            <a:r>
              <a:rPr lang="en-US" sz="2800" i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2800" i="1" dirty="0" err="1">
                <a:solidFill>
                  <a:schemeClr val="bg1"/>
                </a:solidFill>
                <a:latin typeface="Arial Black" panose="020B0A04020102020204" pitchFamily="34" charset="0"/>
              </a:rPr>
              <a:t>Teknologi</a:t>
            </a:r>
            <a:r>
              <a:rPr lang="en-US" sz="2800" i="1" dirty="0">
                <a:solidFill>
                  <a:schemeClr val="bg1"/>
                </a:solidFill>
                <a:latin typeface="Arial Black" panose="020B0A04020102020204" pitchFamily="34" charset="0"/>
              </a:rPr>
              <a:t> Del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04741" y="153215"/>
            <a:ext cx="5076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Arial Black" panose="020B0A04020102020204" pitchFamily="34" charset="0"/>
              </a:rPr>
              <a:t>Resistor pada </a:t>
            </a:r>
            <a:r>
              <a:rPr lang="en-US" sz="2800" i="1" dirty="0" err="1">
                <a:latin typeface="Arial Black" panose="020B0A04020102020204" pitchFamily="34" charset="0"/>
              </a:rPr>
              <a:t>Rangkaian</a:t>
            </a:r>
            <a:endParaRPr lang="en-US" sz="2800" i="1" dirty="0">
              <a:latin typeface="Arial Black" panose="020B0A04020102020204" pitchFamily="34" charset="0"/>
            </a:endParaRP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914400" y="878894"/>
            <a:ext cx="11092070" cy="1943819"/>
          </a:xfrm>
        </p:spPr>
        <p:txBody>
          <a:bodyPr>
            <a:noAutofit/>
          </a:bodyPr>
          <a:lstStyle/>
          <a:p>
            <a:pPr marL="285750" indent="-285750" algn="just">
              <a:buFontTx/>
              <a:buChar char="-"/>
            </a:pPr>
            <a:r>
              <a:rPr lang="en-ID" sz="2800" dirty="0" err="1"/>
              <a:t>Rangkaian</a:t>
            </a:r>
            <a:r>
              <a:rPr lang="en-ID" sz="2800" dirty="0"/>
              <a:t> </a:t>
            </a:r>
            <a:r>
              <a:rPr lang="en-ID" sz="2800" b="1" dirty="0">
                <a:solidFill>
                  <a:srgbClr val="FF0000"/>
                </a:solidFill>
              </a:rPr>
              <a:t>resistor</a:t>
            </a:r>
            <a:r>
              <a:rPr lang="en-ID" sz="2800" dirty="0"/>
              <a:t> </a:t>
            </a:r>
            <a:r>
              <a:rPr lang="en-ID" sz="2800" dirty="0" err="1"/>
              <a:t>dapat</a:t>
            </a:r>
            <a:r>
              <a:rPr lang="en-ID" sz="2800" dirty="0"/>
              <a:t> </a:t>
            </a:r>
            <a:r>
              <a:rPr lang="en-ID" sz="2800" dirty="0" err="1"/>
              <a:t>dirangkai</a:t>
            </a:r>
            <a:r>
              <a:rPr lang="en-ID" sz="2800" dirty="0"/>
              <a:t> </a:t>
            </a:r>
            <a:r>
              <a:rPr lang="en-ID" sz="2800" dirty="0" err="1"/>
              <a:t>secara</a:t>
            </a:r>
            <a:r>
              <a:rPr lang="en-ID" sz="2800" dirty="0"/>
              <a:t> </a:t>
            </a:r>
            <a:r>
              <a:rPr lang="en-ID" sz="2800" b="1" dirty="0" err="1"/>
              <a:t>seri</a:t>
            </a:r>
            <a:r>
              <a:rPr lang="en-ID" sz="2800" dirty="0"/>
              <a:t>, </a:t>
            </a:r>
            <a:r>
              <a:rPr lang="en-ID" sz="2800" b="1" dirty="0" err="1"/>
              <a:t>paralel</a:t>
            </a:r>
            <a:r>
              <a:rPr lang="en-ID" sz="2800" dirty="0"/>
              <a:t> dan </a:t>
            </a:r>
            <a:r>
              <a:rPr lang="en-ID" sz="2800" b="1" dirty="0" err="1"/>
              <a:t>campuran</a:t>
            </a:r>
            <a:r>
              <a:rPr lang="en-ID" sz="2800" dirty="0"/>
              <a:t>.</a:t>
            </a:r>
          </a:p>
          <a:p>
            <a:pPr marL="285750" indent="-285750" algn="just">
              <a:buFontTx/>
              <a:buChar char="-"/>
            </a:pPr>
            <a:r>
              <a:rPr lang="en-ID" sz="2800" dirty="0"/>
              <a:t>Pada</a:t>
            </a:r>
            <a:r>
              <a:rPr lang="en-ID" sz="2800" b="1" dirty="0">
                <a:solidFill>
                  <a:srgbClr val="FF0000"/>
                </a:solidFill>
              </a:rPr>
              <a:t> </a:t>
            </a:r>
            <a:r>
              <a:rPr lang="en-ID" sz="2800" b="1" dirty="0" err="1">
                <a:solidFill>
                  <a:srgbClr val="FF0000"/>
                </a:solidFill>
              </a:rPr>
              <a:t>Rangkaian</a:t>
            </a:r>
            <a:r>
              <a:rPr lang="en-ID" sz="2800" b="1" dirty="0">
                <a:solidFill>
                  <a:srgbClr val="FF0000"/>
                </a:solidFill>
              </a:rPr>
              <a:t> Seri</a:t>
            </a:r>
            <a:r>
              <a:rPr lang="en-ID" sz="2800" dirty="0"/>
              <a:t>: </a:t>
            </a:r>
            <a:r>
              <a:rPr lang="en-ID" sz="2800" dirty="0" err="1"/>
              <a:t>nilai</a:t>
            </a:r>
            <a:r>
              <a:rPr lang="en-ID" sz="2800" dirty="0"/>
              <a:t> </a:t>
            </a:r>
            <a:r>
              <a:rPr lang="en-ID" sz="2800" dirty="0" err="1"/>
              <a:t>resitansi</a:t>
            </a:r>
            <a:r>
              <a:rPr lang="en-ID" sz="2800" dirty="0"/>
              <a:t> </a:t>
            </a:r>
            <a:r>
              <a:rPr lang="en-ID" sz="2800" dirty="0" err="1"/>
              <a:t>totalnya</a:t>
            </a:r>
            <a:r>
              <a:rPr lang="en-ID" sz="2800" dirty="0"/>
              <a:t> </a:t>
            </a:r>
            <a:r>
              <a:rPr lang="en-ID" sz="2800" b="1" dirty="0" err="1"/>
              <a:t>semakin</a:t>
            </a:r>
            <a:r>
              <a:rPr lang="en-ID" sz="2800" b="1" dirty="0"/>
              <a:t> </a:t>
            </a:r>
            <a:r>
              <a:rPr lang="en-ID" sz="2800" b="1" dirty="0" err="1"/>
              <a:t>besar</a:t>
            </a:r>
            <a:r>
              <a:rPr lang="en-ID" sz="2800" dirty="0"/>
              <a:t>.</a:t>
            </a:r>
          </a:p>
          <a:p>
            <a:pPr marL="285750" indent="-285750" algn="just">
              <a:buFontTx/>
              <a:buChar char="-"/>
            </a:pPr>
            <a:r>
              <a:rPr lang="en-ID" sz="2800" dirty="0"/>
              <a:t>Pada</a:t>
            </a:r>
            <a:r>
              <a:rPr lang="en-ID" sz="2800" b="1" dirty="0">
                <a:solidFill>
                  <a:srgbClr val="FF0000"/>
                </a:solidFill>
              </a:rPr>
              <a:t> </a:t>
            </a:r>
            <a:r>
              <a:rPr lang="en-ID" sz="2800" b="1" dirty="0" err="1">
                <a:solidFill>
                  <a:srgbClr val="FF0000"/>
                </a:solidFill>
              </a:rPr>
              <a:t>Rangkaian</a:t>
            </a:r>
            <a:r>
              <a:rPr lang="en-ID" sz="2800" b="1" dirty="0">
                <a:solidFill>
                  <a:srgbClr val="FF0000"/>
                </a:solidFill>
              </a:rPr>
              <a:t> Parallel</a:t>
            </a:r>
            <a:r>
              <a:rPr lang="en-ID" sz="2800" dirty="0"/>
              <a:t>: Nilai </a:t>
            </a:r>
            <a:r>
              <a:rPr lang="en-ID" sz="2800" dirty="0" err="1"/>
              <a:t>resistansi</a:t>
            </a:r>
            <a:r>
              <a:rPr lang="en-ID" sz="2800" dirty="0"/>
              <a:t> </a:t>
            </a:r>
            <a:r>
              <a:rPr lang="en-ID" sz="2800" dirty="0" err="1"/>
              <a:t>totalnya</a:t>
            </a:r>
            <a:r>
              <a:rPr lang="en-ID" sz="2800" dirty="0"/>
              <a:t> </a:t>
            </a:r>
            <a:r>
              <a:rPr lang="en-ID" sz="2800" b="1" dirty="0" err="1"/>
              <a:t>bernilai</a:t>
            </a:r>
            <a:r>
              <a:rPr lang="en-ID" sz="2800" b="1" dirty="0"/>
              <a:t> </a:t>
            </a:r>
            <a:r>
              <a:rPr lang="en-ID" sz="2800" b="1" dirty="0" err="1"/>
              <a:t>lebih</a:t>
            </a:r>
            <a:r>
              <a:rPr lang="en-ID" sz="2800" b="1" dirty="0"/>
              <a:t> </a:t>
            </a:r>
            <a:r>
              <a:rPr lang="en-ID" sz="2800" b="1" dirty="0" err="1"/>
              <a:t>kecil</a:t>
            </a:r>
            <a:r>
              <a:rPr lang="en-ID" sz="2800" b="1" dirty="0"/>
              <a:t> </a:t>
            </a:r>
            <a:r>
              <a:rPr lang="en-ID" sz="2800" dirty="0" err="1"/>
              <a:t>dari</a:t>
            </a:r>
            <a:r>
              <a:rPr lang="en-ID" sz="2800" dirty="0"/>
              <a:t> </a:t>
            </a:r>
            <a:r>
              <a:rPr lang="en-ID" sz="2800" dirty="0" err="1"/>
              <a:t>nilai</a:t>
            </a:r>
            <a:r>
              <a:rPr lang="en-ID" sz="2800" dirty="0"/>
              <a:t> </a:t>
            </a:r>
            <a:r>
              <a:rPr lang="en-ID" sz="2800" b="1" dirty="0" err="1"/>
              <a:t>resistansi</a:t>
            </a:r>
            <a:r>
              <a:rPr lang="en-ID" sz="2800" b="1" dirty="0"/>
              <a:t> yang </a:t>
            </a:r>
            <a:r>
              <a:rPr lang="en-ID" sz="2800" b="1" dirty="0" err="1"/>
              <a:t>terkecil</a:t>
            </a:r>
            <a:r>
              <a:rPr lang="en-ID" sz="2800" b="1" dirty="0"/>
              <a:t> </a:t>
            </a:r>
            <a:r>
              <a:rPr lang="en-ID" sz="2800" dirty="0" err="1"/>
              <a:t>dari</a:t>
            </a:r>
            <a:r>
              <a:rPr lang="en-ID" sz="2800" dirty="0"/>
              <a:t> resistor </a:t>
            </a:r>
            <a:r>
              <a:rPr lang="en-ID" sz="2800" dirty="0" err="1"/>
              <a:t>penyusunnya</a:t>
            </a:r>
            <a:r>
              <a:rPr lang="en-ID" sz="2800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14F4AA-1D50-40FF-BAA6-C54F739B04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757" y="2914851"/>
            <a:ext cx="5305117" cy="30331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02E3EF-ACE2-4170-BE1A-79C38CFF0A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849" b="2398"/>
          <a:stretch/>
        </p:blipFill>
        <p:spPr>
          <a:xfrm>
            <a:off x="6542231" y="2883791"/>
            <a:ext cx="4735369" cy="306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331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" cy="68580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8223" y="764223"/>
            <a:ext cx="909955" cy="112776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9005" y="6150505"/>
            <a:ext cx="4407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bg1"/>
                </a:solidFill>
                <a:latin typeface="Arial Black" panose="020B0A04020102020204" pitchFamily="34" charset="0"/>
              </a:rPr>
              <a:t>Institut</a:t>
            </a:r>
            <a:r>
              <a:rPr lang="en-US" sz="2800" i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2800" i="1" dirty="0" err="1">
                <a:solidFill>
                  <a:schemeClr val="bg1"/>
                </a:solidFill>
                <a:latin typeface="Arial Black" panose="020B0A04020102020204" pitchFamily="34" charset="0"/>
              </a:rPr>
              <a:t>Teknologi</a:t>
            </a:r>
            <a:r>
              <a:rPr lang="en-US" sz="2800" i="1" dirty="0">
                <a:solidFill>
                  <a:schemeClr val="bg1"/>
                </a:solidFill>
                <a:latin typeface="Arial Black" panose="020B0A04020102020204" pitchFamily="34" charset="0"/>
              </a:rPr>
              <a:t> Del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04741" y="153215"/>
            <a:ext cx="5238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latin typeface="Arial Black" panose="020B0A04020102020204" pitchFamily="34" charset="0"/>
              </a:rPr>
              <a:t>Menghitung</a:t>
            </a:r>
            <a:r>
              <a:rPr lang="en-US" sz="2800" i="1" dirty="0">
                <a:latin typeface="Arial Black" panose="020B0A04020102020204" pitchFamily="34" charset="0"/>
              </a:rPr>
              <a:t> Nilai Resistor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914400" y="878894"/>
            <a:ext cx="11092070" cy="5087334"/>
          </a:xfrm>
        </p:spPr>
        <p:txBody>
          <a:bodyPr>
            <a:noAutofit/>
          </a:bodyPr>
          <a:lstStyle/>
          <a:p>
            <a:pPr marL="285750" indent="-285750" algn="just">
              <a:buFontTx/>
              <a:buChar char="-"/>
            </a:pPr>
            <a:r>
              <a:rPr lang="en-ID" sz="2800" dirty="0" err="1"/>
              <a:t>Mengetahui</a:t>
            </a:r>
            <a:r>
              <a:rPr lang="en-ID" sz="2800" dirty="0"/>
              <a:t> </a:t>
            </a:r>
            <a:r>
              <a:rPr lang="en-ID" sz="2800" b="1" dirty="0">
                <a:solidFill>
                  <a:srgbClr val="FF0000"/>
                </a:solidFill>
              </a:rPr>
              <a:t>Nilai Resistor</a:t>
            </a:r>
            <a:r>
              <a:rPr lang="en-ID" sz="2800" dirty="0"/>
              <a:t>: </a:t>
            </a:r>
            <a:r>
              <a:rPr lang="en-ID" sz="2800" dirty="0" err="1"/>
              <a:t>Melihat</a:t>
            </a:r>
            <a:r>
              <a:rPr lang="en-ID" sz="2800" dirty="0"/>
              <a:t> pada </a:t>
            </a:r>
            <a:r>
              <a:rPr lang="en-ID" sz="2800" b="1" dirty="0"/>
              <a:t>body Resistor </a:t>
            </a:r>
            <a:r>
              <a:rPr lang="en-ID" sz="2800" dirty="0"/>
              <a:t>(Resistor Variable) </a:t>
            </a:r>
            <a:r>
              <a:rPr lang="en-ID" sz="2800" dirty="0" err="1"/>
              <a:t>atau</a:t>
            </a:r>
            <a:r>
              <a:rPr lang="en-ID" sz="2800" dirty="0"/>
              <a:t> </a:t>
            </a:r>
            <a:r>
              <a:rPr lang="en-ID" sz="2800" dirty="0" err="1"/>
              <a:t>melihat</a:t>
            </a:r>
            <a:r>
              <a:rPr lang="en-ID" sz="2800" dirty="0"/>
              <a:t> </a:t>
            </a:r>
            <a:r>
              <a:rPr lang="en-ID" sz="2800" b="1" dirty="0" err="1"/>
              <a:t>kode</a:t>
            </a:r>
            <a:r>
              <a:rPr lang="en-ID" sz="2800" b="1" dirty="0"/>
              <a:t> </a:t>
            </a:r>
            <a:r>
              <a:rPr lang="en-ID" sz="2800" b="1" dirty="0" err="1"/>
              <a:t>warna</a:t>
            </a:r>
            <a:r>
              <a:rPr lang="en-ID" sz="2800" b="1" dirty="0"/>
              <a:t> </a:t>
            </a:r>
            <a:r>
              <a:rPr lang="en-ID" sz="2800" dirty="0"/>
              <a:t>(Resistor </a:t>
            </a:r>
            <a:r>
              <a:rPr lang="en-ID" sz="2800" dirty="0" err="1"/>
              <a:t>Tetap</a:t>
            </a:r>
            <a:r>
              <a:rPr lang="en-ID" sz="2800" dirty="0"/>
              <a:t>)</a:t>
            </a:r>
          </a:p>
          <a:p>
            <a:pPr marL="285750" indent="-285750" algn="just">
              <a:buFontTx/>
              <a:buChar char="-"/>
            </a:pPr>
            <a:r>
              <a:rPr lang="en-ID" sz="2800" b="1" dirty="0">
                <a:solidFill>
                  <a:srgbClr val="FF0000"/>
                </a:solidFill>
              </a:rPr>
              <a:t>Resistor </a:t>
            </a:r>
            <a:r>
              <a:rPr lang="en-ID" sz="2800" b="1" dirty="0" err="1">
                <a:solidFill>
                  <a:srgbClr val="FF0000"/>
                </a:solidFill>
              </a:rPr>
              <a:t>tetap</a:t>
            </a:r>
            <a:r>
              <a:rPr lang="en-ID" sz="2800" dirty="0"/>
              <a:t>, </a:t>
            </a:r>
            <a:r>
              <a:rPr lang="en-ID" sz="2800" dirty="0" err="1"/>
              <a:t>penentuan</a:t>
            </a:r>
            <a:r>
              <a:rPr lang="en-ID" sz="2800" dirty="0"/>
              <a:t> </a:t>
            </a:r>
            <a:r>
              <a:rPr lang="en-ID" sz="2800" dirty="0" err="1"/>
              <a:t>nilai</a:t>
            </a:r>
            <a:r>
              <a:rPr lang="en-ID" sz="2800" dirty="0"/>
              <a:t> resistor </a:t>
            </a:r>
            <a:r>
              <a:rPr lang="en-ID" sz="2800" dirty="0" err="1"/>
              <a:t>terletak</a:t>
            </a:r>
            <a:r>
              <a:rPr lang="en-ID" sz="2800" dirty="0"/>
              <a:t> pada </a:t>
            </a:r>
            <a:r>
              <a:rPr lang="en-ID" sz="2800" b="1" dirty="0" err="1"/>
              <a:t>kode</a:t>
            </a:r>
            <a:r>
              <a:rPr lang="en-ID" sz="2800" b="1" dirty="0"/>
              <a:t> </a:t>
            </a:r>
            <a:r>
              <a:rPr lang="en-ID" sz="2800" b="1" dirty="0" err="1"/>
              <a:t>warna</a:t>
            </a:r>
            <a:r>
              <a:rPr lang="en-ID" sz="2800" b="1" dirty="0"/>
              <a:t> </a:t>
            </a:r>
            <a:r>
              <a:rPr lang="en-ID" sz="2800" dirty="0"/>
              <a:t>yang </a:t>
            </a:r>
            <a:r>
              <a:rPr lang="en-ID" sz="2800" dirty="0" err="1"/>
              <a:t>ada</a:t>
            </a:r>
            <a:r>
              <a:rPr lang="en-ID" sz="2800" dirty="0"/>
              <a:t> pada resistor.</a:t>
            </a:r>
            <a:endParaRPr lang="en-ID" sz="2800" b="1" dirty="0">
              <a:solidFill>
                <a:srgbClr val="FF0000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en-ID" sz="2800" b="1" dirty="0" err="1">
                <a:solidFill>
                  <a:srgbClr val="FF0000"/>
                </a:solidFill>
              </a:rPr>
              <a:t>Kode</a:t>
            </a:r>
            <a:r>
              <a:rPr lang="en-ID" sz="2800" b="1" dirty="0">
                <a:solidFill>
                  <a:srgbClr val="FF0000"/>
                </a:solidFill>
              </a:rPr>
              <a:t> </a:t>
            </a:r>
            <a:r>
              <a:rPr lang="en-ID" sz="2800" b="1" dirty="0" err="1">
                <a:solidFill>
                  <a:srgbClr val="FF0000"/>
                </a:solidFill>
              </a:rPr>
              <a:t>warna</a:t>
            </a:r>
            <a:r>
              <a:rPr lang="en-ID" sz="2800" b="1" dirty="0">
                <a:solidFill>
                  <a:srgbClr val="FF0000"/>
                </a:solidFill>
              </a:rPr>
              <a:t> </a:t>
            </a:r>
            <a:r>
              <a:rPr lang="en-ID" sz="2800" dirty="0" err="1"/>
              <a:t>adalah</a:t>
            </a:r>
            <a:r>
              <a:rPr lang="en-ID" sz="2800" dirty="0"/>
              <a:t> </a:t>
            </a:r>
            <a:r>
              <a:rPr lang="en-ID" sz="2800" dirty="0" err="1"/>
              <a:t>standar</a:t>
            </a:r>
            <a:r>
              <a:rPr lang="en-ID" sz="2800" dirty="0"/>
              <a:t> </a:t>
            </a:r>
            <a:r>
              <a:rPr lang="en-ID" sz="2800" dirty="0" err="1"/>
              <a:t>manufaktur</a:t>
            </a:r>
            <a:r>
              <a:rPr lang="en-ID" sz="2800" dirty="0"/>
              <a:t> yang </a:t>
            </a:r>
            <a:r>
              <a:rPr lang="en-ID" sz="2800" dirty="0" err="1"/>
              <a:t>dikeluarkan</a:t>
            </a:r>
            <a:r>
              <a:rPr lang="en-ID" sz="2800" dirty="0"/>
              <a:t> oleh EIA (Electronic Industries Association)</a:t>
            </a:r>
          </a:p>
          <a:p>
            <a:pPr marL="285750" indent="-285750" algn="just">
              <a:buFontTx/>
              <a:buChar char="-"/>
            </a:pPr>
            <a:r>
              <a:rPr lang="en-ID" sz="2800" b="1" dirty="0"/>
              <a:t>Resistor </a:t>
            </a:r>
            <a:r>
              <a:rPr lang="en-ID" sz="2800" b="1" dirty="0" err="1"/>
              <a:t>kode</a:t>
            </a:r>
            <a:r>
              <a:rPr lang="en-ID" sz="2800" b="1" dirty="0"/>
              <a:t> </a:t>
            </a:r>
            <a:r>
              <a:rPr lang="en-ID" sz="2800" b="1" dirty="0" err="1"/>
              <a:t>warna</a:t>
            </a:r>
            <a:r>
              <a:rPr lang="en-ID" sz="2800" b="1" dirty="0"/>
              <a:t> </a:t>
            </a:r>
            <a:r>
              <a:rPr lang="en-ID" sz="2800" dirty="0" err="1"/>
              <a:t>mempunyai</a:t>
            </a:r>
            <a:r>
              <a:rPr lang="en-ID" sz="2800" dirty="0"/>
              <a:t> </a:t>
            </a:r>
            <a:r>
              <a:rPr lang="en-ID" sz="2800" dirty="0" err="1"/>
              <a:t>bentuk</a:t>
            </a:r>
            <a:r>
              <a:rPr lang="en-ID" sz="2800" dirty="0"/>
              <a:t> </a:t>
            </a:r>
            <a:r>
              <a:rPr lang="en-ID" sz="2800" dirty="0" err="1"/>
              <a:t>seperti</a:t>
            </a:r>
            <a:r>
              <a:rPr lang="en-ID" sz="2800" dirty="0"/>
              <a:t> </a:t>
            </a:r>
            <a:r>
              <a:rPr lang="en-ID" sz="2800" b="1" dirty="0" err="1"/>
              <a:t>tabung</a:t>
            </a:r>
            <a:r>
              <a:rPr lang="en-ID" sz="2800" dirty="0"/>
              <a:t> </a:t>
            </a:r>
            <a:r>
              <a:rPr lang="en-ID" sz="2800" dirty="0" err="1"/>
              <a:t>dengan</a:t>
            </a:r>
            <a:r>
              <a:rPr lang="en-ID" sz="2800" dirty="0"/>
              <a:t> </a:t>
            </a:r>
            <a:r>
              <a:rPr lang="en-ID" sz="2800" b="1" dirty="0" err="1"/>
              <a:t>dua</a:t>
            </a:r>
            <a:r>
              <a:rPr lang="en-ID" sz="2800" b="1" dirty="0"/>
              <a:t> kaki di </a:t>
            </a:r>
            <a:r>
              <a:rPr lang="en-ID" sz="2800" b="1" dirty="0" err="1"/>
              <a:t>kiri</a:t>
            </a:r>
            <a:r>
              <a:rPr lang="en-ID" sz="2800" b="1" dirty="0"/>
              <a:t> dan </a:t>
            </a:r>
            <a:r>
              <a:rPr lang="en-ID" sz="2800" b="1" dirty="0" err="1"/>
              <a:t>kanan</a:t>
            </a:r>
            <a:r>
              <a:rPr lang="en-ID" sz="2800" b="1" dirty="0"/>
              <a:t>. </a:t>
            </a:r>
          </a:p>
          <a:p>
            <a:pPr marL="285750" indent="-285750" algn="just">
              <a:buFontTx/>
              <a:buChar char="-"/>
            </a:pPr>
            <a:r>
              <a:rPr lang="en-ID" sz="2800" dirty="0"/>
              <a:t>Pada </a:t>
            </a:r>
            <a:r>
              <a:rPr lang="en-ID" sz="2800" dirty="0" err="1"/>
              <a:t>badannya</a:t>
            </a:r>
            <a:r>
              <a:rPr lang="en-ID" sz="2800" dirty="0"/>
              <a:t> </a:t>
            </a:r>
            <a:r>
              <a:rPr lang="en-ID" sz="2800" dirty="0" err="1"/>
              <a:t>terdapat</a:t>
            </a:r>
            <a:r>
              <a:rPr lang="en-ID" sz="2800" dirty="0"/>
              <a:t> </a:t>
            </a:r>
            <a:r>
              <a:rPr lang="en-ID" sz="2800" dirty="0" err="1"/>
              <a:t>lingkaran</a:t>
            </a:r>
            <a:r>
              <a:rPr lang="en-ID" sz="2800" dirty="0"/>
              <a:t> </a:t>
            </a:r>
            <a:r>
              <a:rPr lang="en-ID" sz="2800" dirty="0" err="1"/>
              <a:t>membentuk</a:t>
            </a:r>
            <a:r>
              <a:rPr lang="en-ID" sz="2800" dirty="0"/>
              <a:t> </a:t>
            </a:r>
            <a:r>
              <a:rPr lang="en-ID" sz="2800" b="1" dirty="0" err="1"/>
              <a:t>cincin</a:t>
            </a:r>
            <a:r>
              <a:rPr lang="en-ID" sz="2800" b="1" dirty="0"/>
              <a:t> </a:t>
            </a:r>
            <a:r>
              <a:rPr lang="en-ID" sz="2800" b="1" dirty="0" err="1"/>
              <a:t>kode</a:t>
            </a:r>
            <a:r>
              <a:rPr lang="en-ID" sz="2800" b="1" dirty="0"/>
              <a:t> </a:t>
            </a:r>
            <a:r>
              <a:rPr lang="en-ID" sz="2800" b="1" dirty="0" err="1"/>
              <a:t>warna</a:t>
            </a:r>
            <a:endParaRPr lang="en-ID" sz="2800" b="1" dirty="0"/>
          </a:p>
          <a:p>
            <a:pPr marL="285750" indent="-285750" algn="just">
              <a:buFontTx/>
              <a:buChar char="-"/>
            </a:pPr>
            <a:r>
              <a:rPr lang="en-ID" sz="2800" b="1" dirty="0" err="1"/>
              <a:t>Toleransi</a:t>
            </a:r>
            <a:r>
              <a:rPr lang="en-ID" sz="2800" b="1" dirty="0"/>
              <a:t> resistor </a:t>
            </a:r>
            <a:r>
              <a:rPr lang="en-ID" sz="2800" dirty="0" err="1"/>
              <a:t>adalah</a:t>
            </a:r>
            <a:r>
              <a:rPr lang="en-ID" sz="2800" dirty="0"/>
              <a:t> </a:t>
            </a:r>
            <a:r>
              <a:rPr lang="en-ID" sz="2800" dirty="0" err="1"/>
              <a:t>batas</a:t>
            </a:r>
            <a:r>
              <a:rPr lang="en-ID" sz="2800" dirty="0"/>
              <a:t> </a:t>
            </a:r>
            <a:r>
              <a:rPr lang="en-ID" sz="2800" dirty="0" err="1"/>
              <a:t>toleransi</a:t>
            </a:r>
            <a:r>
              <a:rPr lang="en-ID" sz="2800" dirty="0"/>
              <a:t> yang </a:t>
            </a:r>
            <a:r>
              <a:rPr lang="en-ID" sz="2800" dirty="0" err="1"/>
              <a:t>diberikan</a:t>
            </a:r>
            <a:r>
              <a:rPr lang="en-ID" sz="2800" dirty="0"/>
              <a:t> </a:t>
            </a:r>
            <a:r>
              <a:rPr lang="en-ID" sz="2800" dirty="0" err="1"/>
              <a:t>terhadap</a:t>
            </a:r>
            <a:r>
              <a:rPr lang="en-ID" sz="2800" dirty="0"/>
              <a:t> </a:t>
            </a:r>
            <a:r>
              <a:rPr lang="en-ID" sz="2800" dirty="0" err="1"/>
              <a:t>nilai</a:t>
            </a:r>
            <a:r>
              <a:rPr lang="en-ID" sz="2800" dirty="0"/>
              <a:t> </a:t>
            </a:r>
            <a:r>
              <a:rPr lang="en-ID" sz="2800" dirty="0" err="1"/>
              <a:t>resistansinya</a:t>
            </a:r>
            <a:r>
              <a:rPr lang="en-ID" sz="2800" dirty="0"/>
              <a:t> (</a:t>
            </a:r>
            <a:r>
              <a:rPr lang="en-ID" sz="2800" b="1" dirty="0" err="1"/>
              <a:t>Persentase</a:t>
            </a:r>
            <a:r>
              <a:rPr lang="en-ID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09896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" cy="68580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8223" y="764223"/>
            <a:ext cx="909955" cy="112776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9005" y="6150505"/>
            <a:ext cx="4407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bg1"/>
                </a:solidFill>
                <a:latin typeface="Arial Black" panose="020B0A04020102020204" pitchFamily="34" charset="0"/>
              </a:rPr>
              <a:t>Institut</a:t>
            </a:r>
            <a:r>
              <a:rPr lang="en-US" sz="2800" i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2800" i="1" dirty="0" err="1">
                <a:solidFill>
                  <a:schemeClr val="bg1"/>
                </a:solidFill>
                <a:latin typeface="Arial Black" panose="020B0A04020102020204" pitchFamily="34" charset="0"/>
              </a:rPr>
              <a:t>Teknologi</a:t>
            </a:r>
            <a:r>
              <a:rPr lang="en-US" sz="2800" i="1" dirty="0">
                <a:solidFill>
                  <a:schemeClr val="bg1"/>
                </a:solidFill>
                <a:latin typeface="Arial Black" panose="020B0A04020102020204" pitchFamily="34" charset="0"/>
              </a:rPr>
              <a:t> 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2D6B44-0D62-4581-8238-1BB31C0E5E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50"/>
          <a:stretch/>
        </p:blipFill>
        <p:spPr>
          <a:xfrm>
            <a:off x="5482080" y="0"/>
            <a:ext cx="5795522" cy="58556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F05B7E-3948-48A9-A042-3588C8F2A68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4"/>
          <a:stretch/>
        </p:blipFill>
        <p:spPr>
          <a:xfrm>
            <a:off x="914399" y="0"/>
            <a:ext cx="3779175" cy="594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64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5005" y="973310"/>
            <a:ext cx="2674335" cy="82321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Outline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2508" y="1989281"/>
            <a:ext cx="6145038" cy="2849733"/>
          </a:xfrm>
        </p:spPr>
        <p:txBody>
          <a:bodyPr>
            <a:normAutofit fontScale="70000" lnSpcReduction="20000"/>
          </a:bodyPr>
          <a:lstStyle/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600" b="1" dirty="0"/>
              <a:t>Resistor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600" b="1" dirty="0"/>
              <a:t>Type of Resistor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600" b="1" dirty="0"/>
              <a:t>Resistor Circuits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600" b="1" dirty="0"/>
              <a:t>Calculating the Resistor Value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600" b="1" dirty="0"/>
              <a:t>Function of a Resistor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600" b="1" dirty="0"/>
              <a:t>Transistor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600" b="1" dirty="0"/>
              <a:t>Capacitor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600" b="1" dirty="0"/>
              <a:t>Diode</a:t>
            </a:r>
          </a:p>
          <a:p>
            <a:pPr marL="342900" indent="-342900" algn="l">
              <a:buFont typeface="Wingdings" panose="05000000000000000000" pitchFamily="2" charset="2"/>
              <a:buChar char="v"/>
            </a:pPr>
            <a:r>
              <a:rPr lang="en-US" sz="2600" b="1" dirty="0"/>
              <a:t>OP-Amp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" cy="68580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8223" y="764223"/>
            <a:ext cx="909955" cy="112776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9005" y="6150505"/>
            <a:ext cx="4407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bg1"/>
                </a:solidFill>
                <a:latin typeface="Arial Black" panose="020B0A04020102020204" pitchFamily="34" charset="0"/>
              </a:rPr>
              <a:t>Institut</a:t>
            </a:r>
            <a:r>
              <a:rPr lang="en-US" sz="2800" i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2800" i="1" dirty="0" err="1">
                <a:solidFill>
                  <a:schemeClr val="bg1"/>
                </a:solidFill>
                <a:latin typeface="Arial Black" panose="020B0A04020102020204" pitchFamily="34" charset="0"/>
              </a:rPr>
              <a:t>Teknologi</a:t>
            </a:r>
            <a:r>
              <a:rPr lang="en-US" sz="2800" i="1" dirty="0">
                <a:solidFill>
                  <a:schemeClr val="bg1"/>
                </a:solidFill>
                <a:latin typeface="Arial Black" panose="020B0A04020102020204" pitchFamily="34" charset="0"/>
              </a:rPr>
              <a:t> Del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5788"/>
          <a:stretch/>
        </p:blipFill>
        <p:spPr>
          <a:xfrm>
            <a:off x="7050349" y="107396"/>
            <a:ext cx="4863483" cy="57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02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" cy="68580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8223" y="764223"/>
            <a:ext cx="909955" cy="112776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9005" y="6150505"/>
            <a:ext cx="4407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bg1"/>
                </a:solidFill>
                <a:latin typeface="Arial Black" panose="020B0A04020102020204" pitchFamily="34" charset="0"/>
              </a:rPr>
              <a:t>Institut</a:t>
            </a:r>
            <a:r>
              <a:rPr lang="en-US" sz="2800" i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2800" i="1" dirty="0" err="1">
                <a:solidFill>
                  <a:schemeClr val="bg1"/>
                </a:solidFill>
                <a:latin typeface="Arial Black" panose="020B0A04020102020204" pitchFamily="34" charset="0"/>
              </a:rPr>
              <a:t>Teknologi</a:t>
            </a:r>
            <a:r>
              <a:rPr lang="en-US" sz="2800" i="1" dirty="0">
                <a:solidFill>
                  <a:schemeClr val="bg1"/>
                </a:solidFill>
                <a:latin typeface="Arial Black" panose="020B0A04020102020204" pitchFamily="34" charset="0"/>
              </a:rPr>
              <a:t> 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7124B1-C081-46FA-BB68-56778A2EF7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3157" y="83046"/>
            <a:ext cx="7208086" cy="57637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8403B3-F497-4171-B4AF-7B3416C5BAA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73" b="3854"/>
          <a:stretch/>
        </p:blipFill>
        <p:spPr>
          <a:xfrm>
            <a:off x="914400" y="0"/>
            <a:ext cx="2544418" cy="59480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93B50B-1B9D-4DE8-AA5A-D53D162D9CBA}"/>
              </a:ext>
            </a:extLst>
          </p:cNvPr>
          <p:cNvSpPr txBox="1"/>
          <p:nvPr/>
        </p:nvSpPr>
        <p:spPr>
          <a:xfrm>
            <a:off x="9912626" y="2014331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b="1" dirty="0"/>
              <a:t>±3%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2D1E23-839D-4314-B0D4-E540C32BA9E1}"/>
              </a:ext>
            </a:extLst>
          </p:cNvPr>
          <p:cNvSpPr txBox="1"/>
          <p:nvPr/>
        </p:nvSpPr>
        <p:spPr>
          <a:xfrm>
            <a:off x="9912626" y="2383663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b="1" dirty="0"/>
              <a:t>±4%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A30921-EE81-4802-AF86-2AF61D6A8CDA}"/>
              </a:ext>
            </a:extLst>
          </p:cNvPr>
          <p:cNvSpPr txBox="1"/>
          <p:nvPr/>
        </p:nvSpPr>
        <p:spPr>
          <a:xfrm>
            <a:off x="9911741" y="266956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b="1" dirty="0"/>
              <a:t>±0,5%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955985-7637-4210-B814-DAEE7F048FA6}"/>
              </a:ext>
            </a:extLst>
          </p:cNvPr>
          <p:cNvSpPr txBox="1"/>
          <p:nvPr/>
        </p:nvSpPr>
        <p:spPr>
          <a:xfrm>
            <a:off x="9917523" y="3062804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b="1" dirty="0"/>
              <a:t>±0,25%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E50EC5-BF2A-4E04-B481-E512C845F0EA}"/>
              </a:ext>
            </a:extLst>
          </p:cNvPr>
          <p:cNvSpPr txBox="1"/>
          <p:nvPr/>
        </p:nvSpPr>
        <p:spPr>
          <a:xfrm>
            <a:off x="9910856" y="3449777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b="1" dirty="0"/>
              <a:t>±0,1%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006A33-42F5-445D-9787-9F9E0525E9FD}"/>
              </a:ext>
            </a:extLst>
          </p:cNvPr>
          <p:cNvSpPr txBox="1"/>
          <p:nvPr/>
        </p:nvSpPr>
        <p:spPr>
          <a:xfrm>
            <a:off x="9920014" y="3775668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b="1" dirty="0"/>
              <a:t>±0,05%</a:t>
            </a:r>
          </a:p>
        </p:txBody>
      </p:sp>
    </p:spTree>
    <p:extLst>
      <p:ext uri="{BB962C8B-B14F-4D97-AF65-F5344CB8AC3E}">
        <p14:creationId xmlns:p14="http://schemas.microsoft.com/office/powerpoint/2010/main" val="1641618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" cy="68580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8223" y="764223"/>
            <a:ext cx="909955" cy="112776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9005" y="6150505"/>
            <a:ext cx="4407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bg1"/>
                </a:solidFill>
                <a:latin typeface="Arial Black" panose="020B0A04020102020204" pitchFamily="34" charset="0"/>
              </a:rPr>
              <a:t>Institut</a:t>
            </a:r>
            <a:r>
              <a:rPr lang="en-US" sz="2800" i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2800" i="1" dirty="0" err="1">
                <a:solidFill>
                  <a:schemeClr val="bg1"/>
                </a:solidFill>
                <a:latin typeface="Arial Black" panose="020B0A04020102020204" pitchFamily="34" charset="0"/>
              </a:rPr>
              <a:t>Teknologi</a:t>
            </a:r>
            <a:r>
              <a:rPr lang="en-US" sz="2800" i="1" dirty="0">
                <a:solidFill>
                  <a:schemeClr val="bg1"/>
                </a:solidFill>
                <a:latin typeface="Arial Black" panose="020B0A04020102020204" pitchFamily="34" charset="0"/>
              </a:rPr>
              <a:t> Del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04741" y="153215"/>
            <a:ext cx="7863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latin typeface="Arial Black" panose="020B0A04020102020204" pitchFamily="34" charset="0"/>
              </a:rPr>
              <a:t>Menghitung</a:t>
            </a:r>
            <a:r>
              <a:rPr lang="en-US" sz="2800" i="1" dirty="0">
                <a:latin typeface="Arial Black" panose="020B0A04020102020204" pitchFamily="34" charset="0"/>
              </a:rPr>
              <a:t> Nilai Resistor: </a:t>
            </a:r>
            <a:r>
              <a:rPr lang="en-US" sz="2800" i="1" dirty="0" err="1">
                <a:latin typeface="Arial Black" panose="020B0A04020102020204" pitchFamily="34" charset="0"/>
              </a:rPr>
              <a:t>Kode</a:t>
            </a:r>
            <a:r>
              <a:rPr lang="en-US" sz="2800" i="1" dirty="0">
                <a:latin typeface="Arial Black" panose="020B0A04020102020204" pitchFamily="34" charset="0"/>
              </a:rPr>
              <a:t> </a:t>
            </a:r>
            <a:r>
              <a:rPr lang="en-US" sz="2800" i="1" dirty="0" err="1">
                <a:latin typeface="Arial Black" panose="020B0A04020102020204" pitchFamily="34" charset="0"/>
              </a:rPr>
              <a:t>Warna</a:t>
            </a:r>
            <a:endParaRPr lang="en-US" sz="2800" i="1" dirty="0"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3F6DB0-CF33-4261-85C5-6946E81C36A8}"/>
              </a:ext>
            </a:extLst>
          </p:cNvPr>
          <p:cNvSpPr txBox="1"/>
          <p:nvPr/>
        </p:nvSpPr>
        <p:spPr>
          <a:xfrm>
            <a:off x="4134681" y="676435"/>
            <a:ext cx="8057322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3 </a:t>
            </a:r>
            <a:r>
              <a:rPr lang="en-US" sz="2800" b="1" dirty="0" err="1">
                <a:solidFill>
                  <a:srgbClr val="FF0000"/>
                </a:solidFill>
              </a:rPr>
              <a:t>Gelang</a:t>
            </a:r>
            <a:r>
              <a:rPr lang="en-US" sz="2800" b="1" dirty="0">
                <a:solidFill>
                  <a:srgbClr val="FF0000"/>
                </a:solidFill>
              </a:rPr>
              <a:t>: </a:t>
            </a:r>
            <a:r>
              <a:rPr lang="en-US" sz="2800" b="1" dirty="0" err="1">
                <a:solidFill>
                  <a:srgbClr val="FF0000"/>
                </a:solidFill>
              </a:rPr>
              <a:t>Coklat</a:t>
            </a:r>
            <a:r>
              <a:rPr lang="en-US" sz="2800" b="1" dirty="0">
                <a:solidFill>
                  <a:srgbClr val="FF0000"/>
                </a:solidFill>
              </a:rPr>
              <a:t> – </a:t>
            </a:r>
            <a:r>
              <a:rPr lang="en-US" sz="2800" b="1" dirty="0" err="1">
                <a:solidFill>
                  <a:srgbClr val="FF0000"/>
                </a:solidFill>
              </a:rPr>
              <a:t>Hitam</a:t>
            </a:r>
            <a:r>
              <a:rPr lang="en-US" sz="2800" b="1" dirty="0">
                <a:solidFill>
                  <a:srgbClr val="FF0000"/>
                </a:solidFill>
              </a:rPr>
              <a:t> – Merah</a:t>
            </a:r>
          </a:p>
          <a:p>
            <a:r>
              <a:rPr lang="en-US" sz="2800" b="1" dirty="0"/>
              <a:t>10x10^2 Ohm = 1000 Ohm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4 </a:t>
            </a:r>
            <a:r>
              <a:rPr lang="en-US" sz="2800" b="1" dirty="0" err="1">
                <a:solidFill>
                  <a:srgbClr val="FF0000"/>
                </a:solidFill>
              </a:rPr>
              <a:t>Gelang</a:t>
            </a:r>
            <a:r>
              <a:rPr lang="en-US" sz="2800" b="1" dirty="0">
                <a:solidFill>
                  <a:srgbClr val="FF0000"/>
                </a:solidFill>
              </a:rPr>
              <a:t>: </a:t>
            </a:r>
            <a:r>
              <a:rPr lang="en-US" sz="2800" b="1" dirty="0" err="1">
                <a:solidFill>
                  <a:srgbClr val="FF0000"/>
                </a:solidFill>
              </a:rPr>
              <a:t>Coklat</a:t>
            </a:r>
            <a:r>
              <a:rPr lang="en-US" sz="2800" b="1" dirty="0">
                <a:solidFill>
                  <a:srgbClr val="FF0000"/>
                </a:solidFill>
              </a:rPr>
              <a:t> – </a:t>
            </a:r>
            <a:r>
              <a:rPr lang="en-US" sz="2800" b="1" dirty="0" err="1">
                <a:solidFill>
                  <a:srgbClr val="FF0000"/>
                </a:solidFill>
              </a:rPr>
              <a:t>Hitam</a:t>
            </a:r>
            <a:r>
              <a:rPr lang="en-US" sz="2800" b="1" dirty="0">
                <a:solidFill>
                  <a:srgbClr val="FF0000"/>
                </a:solidFill>
              </a:rPr>
              <a:t> – Merah - </a:t>
            </a:r>
            <a:r>
              <a:rPr lang="en-US" sz="2800" b="1" dirty="0" err="1">
                <a:solidFill>
                  <a:srgbClr val="FF0000"/>
                </a:solidFill>
              </a:rPr>
              <a:t>Kuning</a:t>
            </a:r>
            <a:endParaRPr lang="en-US" sz="2800" b="1" dirty="0">
              <a:solidFill>
                <a:srgbClr val="FF0000"/>
              </a:solidFill>
            </a:endParaRPr>
          </a:p>
          <a:p>
            <a:r>
              <a:rPr lang="en-US" sz="2800" b="1" dirty="0"/>
              <a:t>10x10^2 Ohm = 1000 Ohm</a:t>
            </a:r>
          </a:p>
          <a:p>
            <a:r>
              <a:rPr lang="en-US" sz="2800" b="1" dirty="0" err="1"/>
              <a:t>Toleransi</a:t>
            </a:r>
            <a:r>
              <a:rPr lang="en-US" sz="2800" b="1" dirty="0"/>
              <a:t> = 4%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5 </a:t>
            </a:r>
            <a:r>
              <a:rPr lang="en-US" sz="2800" b="1" dirty="0" err="1">
                <a:solidFill>
                  <a:srgbClr val="FF0000"/>
                </a:solidFill>
              </a:rPr>
              <a:t>Gelang</a:t>
            </a:r>
            <a:r>
              <a:rPr lang="en-US" sz="2800" b="1" dirty="0">
                <a:solidFill>
                  <a:srgbClr val="FF0000"/>
                </a:solidFill>
              </a:rPr>
              <a:t>: </a:t>
            </a:r>
            <a:r>
              <a:rPr lang="en-US" sz="2800" b="1" dirty="0" err="1">
                <a:solidFill>
                  <a:srgbClr val="FF0000"/>
                </a:solidFill>
              </a:rPr>
              <a:t>Coklat</a:t>
            </a:r>
            <a:r>
              <a:rPr lang="en-US" sz="2800" b="1" dirty="0">
                <a:solidFill>
                  <a:srgbClr val="FF0000"/>
                </a:solidFill>
              </a:rPr>
              <a:t>-</a:t>
            </a:r>
            <a:r>
              <a:rPr lang="en-US" sz="2800" b="1" dirty="0" err="1">
                <a:solidFill>
                  <a:srgbClr val="FF0000"/>
                </a:solidFill>
              </a:rPr>
              <a:t>Hitam</a:t>
            </a:r>
            <a:r>
              <a:rPr lang="en-US" sz="2800" b="1" dirty="0">
                <a:solidFill>
                  <a:srgbClr val="FF0000"/>
                </a:solidFill>
              </a:rPr>
              <a:t>-Orange-Merah-</a:t>
            </a:r>
            <a:r>
              <a:rPr lang="en-US" sz="2800" b="1" dirty="0" err="1">
                <a:solidFill>
                  <a:srgbClr val="FF0000"/>
                </a:solidFill>
              </a:rPr>
              <a:t>Kuning</a:t>
            </a:r>
            <a:endParaRPr lang="en-US" sz="2800" b="1" dirty="0">
              <a:solidFill>
                <a:srgbClr val="FF0000"/>
              </a:solidFill>
            </a:endParaRPr>
          </a:p>
          <a:p>
            <a:r>
              <a:rPr lang="en-US" sz="2800" b="1" dirty="0"/>
              <a:t>103x10^2 Ohm = 10300 Ohm</a:t>
            </a:r>
          </a:p>
          <a:p>
            <a:r>
              <a:rPr lang="en-US" sz="2800" b="1" dirty="0" err="1"/>
              <a:t>Toleransi</a:t>
            </a:r>
            <a:r>
              <a:rPr lang="en-US" sz="2800" b="1" dirty="0"/>
              <a:t> = 4%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6 </a:t>
            </a:r>
            <a:r>
              <a:rPr lang="en-US" sz="2800" b="1" dirty="0" err="1">
                <a:solidFill>
                  <a:srgbClr val="FF0000"/>
                </a:solidFill>
              </a:rPr>
              <a:t>Gelang</a:t>
            </a:r>
            <a:r>
              <a:rPr lang="en-US" sz="2800" b="1" dirty="0">
                <a:solidFill>
                  <a:srgbClr val="FF0000"/>
                </a:solidFill>
              </a:rPr>
              <a:t>: </a:t>
            </a:r>
            <a:r>
              <a:rPr lang="en-US" sz="2800" b="1" dirty="0" err="1">
                <a:solidFill>
                  <a:srgbClr val="FF0000"/>
                </a:solidFill>
              </a:rPr>
              <a:t>Coklat</a:t>
            </a:r>
            <a:r>
              <a:rPr lang="en-US" sz="2800" b="1" dirty="0">
                <a:solidFill>
                  <a:srgbClr val="FF0000"/>
                </a:solidFill>
              </a:rPr>
              <a:t>-</a:t>
            </a:r>
            <a:r>
              <a:rPr lang="en-US" sz="2800" b="1" dirty="0" err="1">
                <a:solidFill>
                  <a:srgbClr val="FF0000"/>
                </a:solidFill>
              </a:rPr>
              <a:t>Hitam</a:t>
            </a:r>
            <a:r>
              <a:rPr lang="en-US" sz="2800" b="1" dirty="0">
                <a:solidFill>
                  <a:srgbClr val="FF0000"/>
                </a:solidFill>
              </a:rPr>
              <a:t>-Orange-Merah-</a:t>
            </a:r>
            <a:r>
              <a:rPr lang="en-US" sz="2800" b="1" dirty="0" err="1">
                <a:solidFill>
                  <a:srgbClr val="FF0000"/>
                </a:solidFill>
              </a:rPr>
              <a:t>Kuning</a:t>
            </a:r>
            <a:r>
              <a:rPr lang="en-US" sz="2800" b="1" dirty="0">
                <a:solidFill>
                  <a:srgbClr val="FF0000"/>
                </a:solidFill>
              </a:rPr>
              <a:t>-</a:t>
            </a:r>
            <a:r>
              <a:rPr lang="en-US" sz="2800" b="1" dirty="0" err="1">
                <a:solidFill>
                  <a:srgbClr val="FF0000"/>
                </a:solidFill>
              </a:rPr>
              <a:t>Coklat</a:t>
            </a:r>
            <a:endParaRPr lang="en-US" sz="2800" b="1" dirty="0">
              <a:solidFill>
                <a:srgbClr val="FF0000"/>
              </a:solidFill>
            </a:endParaRPr>
          </a:p>
          <a:p>
            <a:r>
              <a:rPr lang="en-US" sz="2800" b="1" dirty="0"/>
              <a:t>103x10^2 Ohm = 10300 Ohm</a:t>
            </a:r>
          </a:p>
          <a:p>
            <a:r>
              <a:rPr lang="en-US" sz="2800" b="1" dirty="0" err="1"/>
              <a:t>Toleransi</a:t>
            </a:r>
            <a:r>
              <a:rPr lang="en-US" sz="2800" b="1" dirty="0"/>
              <a:t> = 4%</a:t>
            </a:r>
          </a:p>
          <a:p>
            <a:r>
              <a:rPr lang="en-US" sz="2800" b="1" dirty="0" err="1"/>
              <a:t>Temperatur</a:t>
            </a:r>
            <a:r>
              <a:rPr lang="en-US" sz="2800" b="1" dirty="0"/>
              <a:t>=100 ppm/C</a:t>
            </a:r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D457CB-4455-49AD-9E8D-A59A1CB7DE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171"/>
          <a:stretch/>
        </p:blipFill>
        <p:spPr>
          <a:xfrm>
            <a:off x="313491" y="1226691"/>
            <a:ext cx="3741673" cy="375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511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" cy="68580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8223" y="764223"/>
            <a:ext cx="909955" cy="112776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9005" y="6150505"/>
            <a:ext cx="4407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bg1"/>
                </a:solidFill>
                <a:latin typeface="Arial Black" panose="020B0A04020102020204" pitchFamily="34" charset="0"/>
              </a:rPr>
              <a:t>Institut</a:t>
            </a:r>
            <a:r>
              <a:rPr lang="en-US" sz="2800" i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2800" i="1" dirty="0" err="1">
                <a:solidFill>
                  <a:schemeClr val="bg1"/>
                </a:solidFill>
                <a:latin typeface="Arial Black" panose="020B0A04020102020204" pitchFamily="34" charset="0"/>
              </a:rPr>
              <a:t>Teknologi</a:t>
            </a:r>
            <a:r>
              <a:rPr lang="en-US" sz="2800" i="1" dirty="0">
                <a:solidFill>
                  <a:schemeClr val="bg1"/>
                </a:solidFill>
                <a:latin typeface="Arial Black" panose="020B0A04020102020204" pitchFamily="34" charset="0"/>
              </a:rPr>
              <a:t> Del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04741" y="153215"/>
            <a:ext cx="5238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latin typeface="Arial Black" panose="020B0A04020102020204" pitchFamily="34" charset="0"/>
              </a:rPr>
              <a:t>Menghitung</a:t>
            </a:r>
            <a:r>
              <a:rPr lang="en-US" sz="2800" i="1" dirty="0">
                <a:latin typeface="Arial Black" panose="020B0A04020102020204" pitchFamily="34" charset="0"/>
              </a:rPr>
              <a:t> Nilai Resistor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FB856C-6691-43DE-9FF8-1AD6569D4A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574" t="24200" r="19422" b="15649"/>
          <a:stretch/>
        </p:blipFill>
        <p:spPr>
          <a:xfrm rot="13928184">
            <a:off x="1931268" y="1717869"/>
            <a:ext cx="2458282" cy="27898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3F6DB0-CF33-4261-85C5-6946E81C36A8}"/>
              </a:ext>
            </a:extLst>
          </p:cNvPr>
          <p:cNvSpPr txBox="1"/>
          <p:nvPr/>
        </p:nvSpPr>
        <p:spPr>
          <a:xfrm>
            <a:off x="5431326" y="927652"/>
            <a:ext cx="658839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Kode</a:t>
            </a:r>
            <a:r>
              <a:rPr lang="en-US" sz="2800" b="1" dirty="0"/>
              <a:t> </a:t>
            </a:r>
            <a:r>
              <a:rPr lang="en-US" sz="2800" b="1" dirty="0" err="1"/>
              <a:t>Warna</a:t>
            </a:r>
            <a:r>
              <a:rPr lang="en-US" sz="2800" b="1" dirty="0"/>
              <a:t>:</a:t>
            </a:r>
          </a:p>
          <a:p>
            <a:r>
              <a:rPr lang="en-US" sz="2800" b="1" dirty="0" err="1"/>
              <a:t>Kuning</a:t>
            </a:r>
            <a:r>
              <a:rPr lang="en-US" sz="2800" b="1" dirty="0"/>
              <a:t> – </a:t>
            </a:r>
            <a:r>
              <a:rPr lang="en-US" sz="2800" b="1" dirty="0" err="1"/>
              <a:t>Ungu</a:t>
            </a:r>
            <a:r>
              <a:rPr lang="en-US" sz="2800" b="1" dirty="0"/>
              <a:t> – Merah – </a:t>
            </a:r>
            <a:r>
              <a:rPr lang="en-US" sz="2800" b="1" dirty="0" err="1"/>
              <a:t>Emas</a:t>
            </a:r>
            <a:endParaRPr lang="en-US" sz="2800" b="1" dirty="0"/>
          </a:p>
          <a:p>
            <a:endParaRPr lang="en-US" sz="2800" b="1" dirty="0"/>
          </a:p>
          <a:p>
            <a:r>
              <a:rPr lang="en-US" sz="4000" b="1" dirty="0"/>
              <a:t>47x10^2 Ohm = 4700 Ohm</a:t>
            </a:r>
          </a:p>
          <a:p>
            <a:r>
              <a:rPr lang="en-US" sz="4000" b="1" dirty="0"/>
              <a:t>		           = 4K7 Ohm</a:t>
            </a:r>
          </a:p>
          <a:p>
            <a:r>
              <a:rPr lang="en-US" sz="4000" b="1" dirty="0"/>
              <a:t>Nilai </a:t>
            </a:r>
            <a:r>
              <a:rPr lang="en-US" sz="4000" b="1" dirty="0" err="1"/>
              <a:t>Toleransi</a:t>
            </a:r>
            <a:r>
              <a:rPr lang="en-US" sz="4000" b="1" dirty="0"/>
              <a:t> = </a:t>
            </a:r>
            <a:r>
              <a:rPr lang="en-US" sz="4000" b="1" dirty="0">
                <a:sym typeface="Symbol" panose="05050102010706020507" pitchFamily="18" charset="2"/>
              </a:rPr>
              <a:t></a:t>
            </a:r>
            <a:r>
              <a:rPr lang="en-US" sz="4000" b="1" dirty="0"/>
              <a:t>5%</a:t>
            </a:r>
          </a:p>
        </p:txBody>
      </p:sp>
    </p:spTree>
    <p:extLst>
      <p:ext uri="{BB962C8B-B14F-4D97-AF65-F5344CB8AC3E}">
        <p14:creationId xmlns:p14="http://schemas.microsoft.com/office/powerpoint/2010/main" val="1969363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" cy="68580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8223" y="764223"/>
            <a:ext cx="909955" cy="112776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9005" y="6150505"/>
            <a:ext cx="4407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bg1"/>
                </a:solidFill>
                <a:latin typeface="Arial Black" panose="020B0A04020102020204" pitchFamily="34" charset="0"/>
              </a:rPr>
              <a:t>Institut</a:t>
            </a:r>
            <a:r>
              <a:rPr lang="en-US" sz="2800" i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2800" i="1" dirty="0" err="1">
                <a:solidFill>
                  <a:schemeClr val="bg1"/>
                </a:solidFill>
                <a:latin typeface="Arial Black" panose="020B0A04020102020204" pitchFamily="34" charset="0"/>
              </a:rPr>
              <a:t>Teknologi</a:t>
            </a:r>
            <a:r>
              <a:rPr lang="en-US" sz="2800" i="1" dirty="0">
                <a:solidFill>
                  <a:schemeClr val="bg1"/>
                </a:solidFill>
                <a:latin typeface="Arial Black" panose="020B0A04020102020204" pitchFamily="34" charset="0"/>
              </a:rPr>
              <a:t> Del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04741" y="153215"/>
            <a:ext cx="5238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latin typeface="Arial Black" panose="020B0A04020102020204" pitchFamily="34" charset="0"/>
              </a:rPr>
              <a:t>Menghitung</a:t>
            </a:r>
            <a:r>
              <a:rPr lang="en-US" sz="2800" i="1" dirty="0">
                <a:latin typeface="Arial Black" panose="020B0A04020102020204" pitchFamily="34" charset="0"/>
              </a:rPr>
              <a:t> Nilai Resistor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3D3717-0F23-4DAB-8E3B-1F8AFE4EF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902" y="786232"/>
            <a:ext cx="10551015" cy="471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305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" cy="68580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8223" y="764223"/>
            <a:ext cx="909955" cy="112776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9005" y="6150505"/>
            <a:ext cx="4407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bg1"/>
                </a:solidFill>
                <a:latin typeface="Arial Black" panose="020B0A04020102020204" pitchFamily="34" charset="0"/>
              </a:rPr>
              <a:t>Institut</a:t>
            </a:r>
            <a:r>
              <a:rPr lang="en-US" sz="2800" i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2800" i="1" dirty="0" err="1">
                <a:solidFill>
                  <a:schemeClr val="bg1"/>
                </a:solidFill>
                <a:latin typeface="Arial Black" panose="020B0A04020102020204" pitchFamily="34" charset="0"/>
              </a:rPr>
              <a:t>Teknologi</a:t>
            </a:r>
            <a:r>
              <a:rPr lang="en-US" sz="2800" i="1" dirty="0">
                <a:solidFill>
                  <a:schemeClr val="bg1"/>
                </a:solidFill>
                <a:latin typeface="Arial Black" panose="020B0A04020102020204" pitchFamily="34" charset="0"/>
              </a:rPr>
              <a:t> Del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04741" y="153215"/>
            <a:ext cx="7852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latin typeface="Arial Black" panose="020B0A04020102020204" pitchFamily="34" charset="0"/>
              </a:rPr>
              <a:t>Menghitung</a:t>
            </a:r>
            <a:r>
              <a:rPr lang="en-US" sz="2800" i="1" dirty="0">
                <a:latin typeface="Arial Black" panose="020B0A04020102020204" pitchFamily="34" charset="0"/>
              </a:rPr>
              <a:t> Nilai Resistor: </a:t>
            </a:r>
            <a:r>
              <a:rPr lang="en-US" sz="2800" i="1" dirty="0" err="1">
                <a:latin typeface="Arial Black" panose="020B0A04020102020204" pitchFamily="34" charset="0"/>
              </a:rPr>
              <a:t>Kode</a:t>
            </a:r>
            <a:r>
              <a:rPr lang="en-US" sz="2800" i="1" dirty="0">
                <a:latin typeface="Arial Black" panose="020B0A04020102020204" pitchFamily="34" charset="0"/>
              </a:rPr>
              <a:t> </a:t>
            </a:r>
            <a:r>
              <a:rPr lang="en-US" sz="2800" i="1" dirty="0" err="1">
                <a:latin typeface="Arial Black" panose="020B0A04020102020204" pitchFamily="34" charset="0"/>
              </a:rPr>
              <a:t>Angka</a:t>
            </a:r>
            <a:endParaRPr lang="en-US" sz="2800" i="1" dirty="0"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97A390-82AB-49C5-B7A6-F55EA134C4DA}"/>
              </a:ext>
            </a:extLst>
          </p:cNvPr>
          <p:cNvSpPr txBox="1"/>
          <p:nvPr/>
        </p:nvSpPr>
        <p:spPr>
          <a:xfrm>
            <a:off x="914398" y="957750"/>
            <a:ext cx="1127760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D" sz="3200" dirty="0"/>
              <a:t>Resistor yang </a:t>
            </a:r>
            <a:r>
              <a:rPr lang="en-ID" sz="3200" dirty="0" err="1"/>
              <a:t>berbentuk</a:t>
            </a:r>
            <a:r>
              <a:rPr lang="en-ID" sz="3200" dirty="0"/>
              <a:t> </a:t>
            </a:r>
            <a:r>
              <a:rPr lang="en-ID" sz="3200" dirty="0" err="1"/>
              <a:t>Komponen</a:t>
            </a:r>
            <a:r>
              <a:rPr lang="en-ID" sz="3200" dirty="0"/>
              <a:t> Chip </a:t>
            </a:r>
            <a:r>
              <a:rPr lang="en-ID" sz="3200" dirty="0" err="1"/>
              <a:t>menggunakan</a:t>
            </a:r>
            <a:r>
              <a:rPr lang="en-ID" sz="3200" dirty="0"/>
              <a:t> </a:t>
            </a:r>
            <a:r>
              <a:rPr lang="en-ID" sz="3200" dirty="0" err="1"/>
              <a:t>Kode</a:t>
            </a:r>
            <a:r>
              <a:rPr lang="en-ID" sz="3200" dirty="0"/>
              <a:t> </a:t>
            </a:r>
            <a:r>
              <a:rPr lang="en-ID" sz="3200" dirty="0" err="1"/>
              <a:t>Angka</a:t>
            </a:r>
            <a:r>
              <a:rPr lang="en-ID" sz="3200" dirty="0"/>
              <a:t> </a:t>
            </a:r>
            <a:r>
              <a:rPr lang="en-ID" sz="3200" dirty="0" err="1"/>
              <a:t>disebut</a:t>
            </a:r>
            <a:r>
              <a:rPr lang="en-ID" sz="3200" dirty="0"/>
              <a:t> Body Code Resistor (</a:t>
            </a:r>
            <a:r>
              <a:rPr lang="en-ID" sz="3200" dirty="0" err="1"/>
              <a:t>Kode</a:t>
            </a:r>
            <a:r>
              <a:rPr lang="en-ID" sz="3200" dirty="0"/>
              <a:t> </a:t>
            </a:r>
            <a:r>
              <a:rPr lang="en-ID" sz="3200" dirty="0" err="1"/>
              <a:t>Tubuh</a:t>
            </a:r>
            <a:r>
              <a:rPr lang="en-ID" sz="3200" dirty="0"/>
              <a:t> Resistor)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6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FF2C84-B523-47F5-BF57-F3CA6AD138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8" y="2636775"/>
            <a:ext cx="3238500" cy="27527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EDCF38-A0BE-438A-A97E-C4BA70E47321}"/>
              </a:ext>
            </a:extLst>
          </p:cNvPr>
          <p:cNvSpPr txBox="1"/>
          <p:nvPr/>
        </p:nvSpPr>
        <p:spPr>
          <a:xfrm>
            <a:off x="4152898" y="2288142"/>
            <a:ext cx="77595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473</a:t>
            </a:r>
          </a:p>
          <a:p>
            <a:r>
              <a:rPr lang="en-US" sz="3600" b="1" dirty="0" err="1"/>
              <a:t>Angka</a:t>
            </a:r>
            <a:r>
              <a:rPr lang="en-US" sz="3600" b="1" dirty="0"/>
              <a:t> </a:t>
            </a:r>
            <a:r>
              <a:rPr lang="en-US" sz="3600" b="1" dirty="0" err="1"/>
              <a:t>pertama</a:t>
            </a:r>
            <a:r>
              <a:rPr lang="en-US" sz="3600" b="1" dirty="0"/>
              <a:t>: 4</a:t>
            </a:r>
          </a:p>
          <a:p>
            <a:r>
              <a:rPr lang="en-US" sz="3600" b="1" dirty="0" err="1"/>
              <a:t>Angka</a:t>
            </a:r>
            <a:r>
              <a:rPr lang="en-US" sz="3600" b="1" dirty="0"/>
              <a:t> </a:t>
            </a:r>
            <a:r>
              <a:rPr lang="en-US" sz="3600" b="1" dirty="0" err="1"/>
              <a:t>kedua</a:t>
            </a:r>
            <a:r>
              <a:rPr lang="en-US" sz="3600" b="1" dirty="0"/>
              <a:t>: 7</a:t>
            </a:r>
          </a:p>
          <a:p>
            <a:r>
              <a:rPr lang="en-US" sz="3600" b="1" dirty="0" err="1"/>
              <a:t>Angka</a:t>
            </a:r>
            <a:r>
              <a:rPr lang="en-US" sz="3600" b="1" dirty="0"/>
              <a:t> </a:t>
            </a:r>
            <a:r>
              <a:rPr lang="en-US" sz="3600" b="1" dirty="0" err="1"/>
              <a:t>ketiga</a:t>
            </a:r>
            <a:r>
              <a:rPr lang="en-US" sz="3600" b="1" dirty="0"/>
              <a:t>: 3 </a:t>
            </a:r>
            <a:r>
              <a:rPr lang="en-US" sz="3600" b="1" dirty="0" err="1"/>
              <a:t>artinya</a:t>
            </a:r>
            <a:r>
              <a:rPr lang="en-US" sz="3600" b="1" dirty="0"/>
              <a:t> 000 </a:t>
            </a:r>
            <a:r>
              <a:rPr lang="en-US" sz="3600" b="1" dirty="0" err="1"/>
              <a:t>atau</a:t>
            </a:r>
            <a:r>
              <a:rPr lang="en-US" sz="3600" b="1" dirty="0"/>
              <a:t> 10^3</a:t>
            </a:r>
          </a:p>
          <a:p>
            <a:r>
              <a:rPr lang="en-US" sz="3600" b="1" dirty="0"/>
              <a:t>Nilai = 47 Kilo Ohm </a:t>
            </a:r>
          </a:p>
        </p:txBody>
      </p:sp>
    </p:spTree>
    <p:extLst>
      <p:ext uri="{BB962C8B-B14F-4D97-AF65-F5344CB8AC3E}">
        <p14:creationId xmlns:p14="http://schemas.microsoft.com/office/powerpoint/2010/main" val="121702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" cy="68580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8223" y="764223"/>
            <a:ext cx="909955" cy="112776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9005" y="6150505"/>
            <a:ext cx="4407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bg1"/>
                </a:solidFill>
                <a:latin typeface="Arial Black" panose="020B0A04020102020204" pitchFamily="34" charset="0"/>
              </a:rPr>
              <a:t>Institut</a:t>
            </a:r>
            <a:r>
              <a:rPr lang="en-US" sz="2800" i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2800" i="1" dirty="0" err="1">
                <a:solidFill>
                  <a:schemeClr val="bg1"/>
                </a:solidFill>
                <a:latin typeface="Arial Black" panose="020B0A04020102020204" pitchFamily="34" charset="0"/>
              </a:rPr>
              <a:t>Teknologi</a:t>
            </a:r>
            <a:r>
              <a:rPr lang="en-US" sz="2800" i="1" dirty="0">
                <a:solidFill>
                  <a:schemeClr val="bg1"/>
                </a:solidFill>
                <a:latin typeface="Arial Black" panose="020B0A04020102020204" pitchFamily="34" charset="0"/>
              </a:rPr>
              <a:t> Del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04741" y="153215"/>
            <a:ext cx="5238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latin typeface="Arial Black" panose="020B0A04020102020204" pitchFamily="34" charset="0"/>
              </a:rPr>
              <a:t>Menghitung</a:t>
            </a:r>
            <a:r>
              <a:rPr lang="en-US" sz="2800" i="1" dirty="0">
                <a:latin typeface="Arial Black" panose="020B0A04020102020204" pitchFamily="34" charset="0"/>
              </a:rPr>
              <a:t> Nilai Resistor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914400" y="878894"/>
            <a:ext cx="11092070" cy="3149767"/>
          </a:xfrm>
        </p:spPr>
        <p:txBody>
          <a:bodyPr>
            <a:noAutofit/>
          </a:bodyPr>
          <a:lstStyle/>
          <a:p>
            <a:pPr marL="285750" indent="-285750" algn="just">
              <a:buFontTx/>
              <a:buChar char="-"/>
            </a:pPr>
            <a:r>
              <a:rPr lang="en-ID" sz="2800" b="1" dirty="0" err="1"/>
              <a:t>Koefisien</a:t>
            </a:r>
            <a:r>
              <a:rPr lang="en-ID" sz="2800" b="1" dirty="0"/>
              <a:t> </a:t>
            </a:r>
            <a:r>
              <a:rPr lang="en-ID" sz="2800" b="1" dirty="0" err="1"/>
              <a:t>suhu</a:t>
            </a:r>
            <a:r>
              <a:rPr lang="en-ID" sz="2800" b="1" dirty="0"/>
              <a:t> </a:t>
            </a:r>
            <a:r>
              <a:rPr lang="en-ID" sz="2800" b="1" dirty="0" err="1"/>
              <a:t>adalah</a:t>
            </a:r>
            <a:r>
              <a:rPr lang="en-ID" sz="2800" b="1" dirty="0"/>
              <a:t> parameter yang </a:t>
            </a:r>
            <a:r>
              <a:rPr lang="en-ID" sz="2800" b="1" dirty="0" err="1"/>
              <a:t>menunjukkan</a:t>
            </a:r>
            <a:r>
              <a:rPr lang="en-ID" sz="2800" b="1" dirty="0"/>
              <a:t> </a:t>
            </a:r>
            <a:r>
              <a:rPr lang="en-ID" sz="2800" b="1" dirty="0" err="1"/>
              <a:t>bagaimana</a:t>
            </a:r>
            <a:r>
              <a:rPr lang="en-ID" sz="2800" b="1" dirty="0"/>
              <a:t> </a:t>
            </a:r>
            <a:r>
              <a:rPr lang="en-ID" sz="2800" b="1" dirty="0" err="1"/>
              <a:t>nilai</a:t>
            </a:r>
            <a:r>
              <a:rPr lang="en-ID" sz="2800" b="1" dirty="0"/>
              <a:t> </a:t>
            </a:r>
            <a:r>
              <a:rPr lang="en-ID" sz="2800" b="1" dirty="0" err="1"/>
              <a:t>resistansi</a:t>
            </a:r>
            <a:r>
              <a:rPr lang="en-ID" sz="2800" b="1" dirty="0"/>
              <a:t> resistor </a:t>
            </a:r>
            <a:r>
              <a:rPr lang="en-ID" sz="2800" b="1" dirty="0" err="1"/>
              <a:t>berubah</a:t>
            </a:r>
            <a:r>
              <a:rPr lang="en-ID" sz="2800" b="1" dirty="0"/>
              <a:t> </a:t>
            </a:r>
            <a:r>
              <a:rPr lang="en-ID" sz="2800" b="1" dirty="0" err="1"/>
              <a:t>seiring</a:t>
            </a:r>
            <a:r>
              <a:rPr lang="en-ID" sz="2800" b="1" dirty="0"/>
              <a:t> </a:t>
            </a:r>
            <a:r>
              <a:rPr lang="en-ID" sz="2800" b="1" dirty="0" err="1"/>
              <a:t>perubahan</a:t>
            </a:r>
            <a:r>
              <a:rPr lang="en-ID" sz="2800" b="1" dirty="0"/>
              <a:t> </a:t>
            </a:r>
            <a:r>
              <a:rPr lang="en-ID" sz="2800" b="1" dirty="0" err="1"/>
              <a:t>suhu</a:t>
            </a:r>
            <a:r>
              <a:rPr lang="en-ID" sz="2800" b="1" dirty="0"/>
              <a:t>.</a:t>
            </a:r>
          </a:p>
          <a:p>
            <a:pPr marL="285750" indent="-285750" algn="just">
              <a:buFontTx/>
              <a:buChar char="-"/>
            </a:pPr>
            <a:r>
              <a:rPr lang="en-ID" sz="2800" b="1" dirty="0"/>
              <a:t>Resistor </a:t>
            </a:r>
            <a:r>
              <a:rPr lang="en-ID" sz="2800" b="1" dirty="0" err="1"/>
              <a:t>dengan</a:t>
            </a:r>
            <a:r>
              <a:rPr lang="en-ID" sz="2800" b="1" dirty="0"/>
              <a:t> </a:t>
            </a:r>
            <a:r>
              <a:rPr lang="en-ID" sz="2800" b="1" dirty="0" err="1"/>
              <a:t>koefisien</a:t>
            </a:r>
            <a:r>
              <a:rPr lang="en-ID" sz="2800" b="1" dirty="0"/>
              <a:t> </a:t>
            </a:r>
            <a:r>
              <a:rPr lang="en-ID" sz="2800" b="1" dirty="0" err="1"/>
              <a:t>suhu</a:t>
            </a:r>
            <a:r>
              <a:rPr lang="en-ID" sz="2800" b="1" dirty="0"/>
              <a:t> </a:t>
            </a:r>
            <a:r>
              <a:rPr lang="en-ID" sz="2800" b="1" dirty="0" err="1"/>
              <a:t>positif</a:t>
            </a:r>
            <a:r>
              <a:rPr lang="en-ID" sz="2800" b="1" dirty="0"/>
              <a:t> </a:t>
            </a:r>
            <a:r>
              <a:rPr lang="en-ID" sz="2800" b="1" dirty="0" err="1"/>
              <a:t>akan</a:t>
            </a:r>
            <a:r>
              <a:rPr lang="en-ID" sz="2800" b="1" dirty="0"/>
              <a:t> </a:t>
            </a:r>
            <a:r>
              <a:rPr lang="en-ID" sz="2800" b="1" dirty="0" err="1"/>
              <a:t>meningkatkan</a:t>
            </a:r>
            <a:r>
              <a:rPr lang="en-ID" sz="2800" b="1" dirty="0"/>
              <a:t> </a:t>
            </a:r>
            <a:r>
              <a:rPr lang="en-ID" sz="2800" b="1" dirty="0" err="1"/>
              <a:t>resistansinya</a:t>
            </a:r>
            <a:r>
              <a:rPr lang="en-ID" sz="2800" b="1" dirty="0"/>
              <a:t> </a:t>
            </a:r>
            <a:r>
              <a:rPr lang="en-ID" sz="2800" b="1" dirty="0" err="1"/>
              <a:t>saat</a:t>
            </a:r>
            <a:r>
              <a:rPr lang="en-ID" sz="2800" b="1" dirty="0"/>
              <a:t> </a:t>
            </a:r>
            <a:r>
              <a:rPr lang="en-ID" sz="2800" b="1" dirty="0" err="1"/>
              <a:t>suhu</a:t>
            </a:r>
            <a:r>
              <a:rPr lang="en-ID" sz="2800" b="1" dirty="0"/>
              <a:t> naik, </a:t>
            </a:r>
            <a:r>
              <a:rPr lang="en-ID" sz="2800" b="1" dirty="0" err="1"/>
              <a:t>sementara</a:t>
            </a:r>
            <a:r>
              <a:rPr lang="en-ID" sz="2800" b="1" dirty="0"/>
              <a:t> resistor </a:t>
            </a:r>
            <a:r>
              <a:rPr lang="en-ID" sz="2800" b="1" dirty="0" err="1"/>
              <a:t>dengan</a:t>
            </a:r>
            <a:r>
              <a:rPr lang="en-ID" sz="2800" b="1" dirty="0"/>
              <a:t> </a:t>
            </a:r>
            <a:r>
              <a:rPr lang="en-ID" sz="2800" b="1" dirty="0" err="1"/>
              <a:t>koefisien</a:t>
            </a:r>
            <a:r>
              <a:rPr lang="en-ID" sz="2800" b="1" dirty="0"/>
              <a:t> </a:t>
            </a:r>
            <a:r>
              <a:rPr lang="en-ID" sz="2800" b="1" dirty="0" err="1"/>
              <a:t>suhu</a:t>
            </a:r>
            <a:r>
              <a:rPr lang="en-ID" sz="2800" b="1" dirty="0"/>
              <a:t> </a:t>
            </a:r>
            <a:r>
              <a:rPr lang="en-ID" sz="2800" b="1" dirty="0" err="1"/>
              <a:t>negatif</a:t>
            </a:r>
            <a:r>
              <a:rPr lang="en-ID" sz="2800" b="1" dirty="0"/>
              <a:t> </a:t>
            </a:r>
            <a:r>
              <a:rPr lang="en-ID" sz="2800" b="1" dirty="0" err="1"/>
              <a:t>akan</a:t>
            </a:r>
            <a:r>
              <a:rPr lang="en-ID" sz="2800" b="1" dirty="0"/>
              <a:t> </a:t>
            </a:r>
            <a:r>
              <a:rPr lang="en-ID" sz="2800" b="1" dirty="0" err="1"/>
              <a:t>mengurangi</a:t>
            </a:r>
            <a:r>
              <a:rPr lang="en-ID" sz="2800" b="1" dirty="0"/>
              <a:t> </a:t>
            </a:r>
            <a:r>
              <a:rPr lang="en-ID" sz="2800" b="1" dirty="0" err="1"/>
              <a:t>resistansinya</a:t>
            </a:r>
            <a:r>
              <a:rPr lang="en-ID" sz="2800" b="1" dirty="0"/>
              <a:t> </a:t>
            </a:r>
            <a:r>
              <a:rPr lang="en-ID" sz="2800" b="1" dirty="0" err="1"/>
              <a:t>saat</a:t>
            </a:r>
            <a:r>
              <a:rPr lang="en-ID" sz="2800" b="1" dirty="0"/>
              <a:t> </a:t>
            </a:r>
            <a:r>
              <a:rPr lang="en-ID" sz="2800" b="1" dirty="0" err="1"/>
              <a:t>suhu</a:t>
            </a:r>
            <a:r>
              <a:rPr lang="en-ID" sz="2800" b="1" dirty="0"/>
              <a:t> naik.</a:t>
            </a:r>
          </a:p>
          <a:p>
            <a:pPr marL="285750" indent="-285750" algn="just">
              <a:buFontTx/>
              <a:buChar char="-"/>
            </a:pPr>
            <a:r>
              <a:rPr lang="en-ID" sz="2800" b="1" dirty="0" err="1"/>
              <a:t>Toleransi</a:t>
            </a:r>
            <a:r>
              <a:rPr lang="en-ID" sz="2800" b="1" dirty="0"/>
              <a:t> resistor </a:t>
            </a:r>
            <a:r>
              <a:rPr lang="en-ID" sz="2800" dirty="0" err="1"/>
              <a:t>adalah</a:t>
            </a:r>
            <a:r>
              <a:rPr lang="en-ID" sz="2800" dirty="0"/>
              <a:t> </a:t>
            </a:r>
            <a:r>
              <a:rPr lang="en-ID" sz="2800" dirty="0" err="1"/>
              <a:t>batas</a:t>
            </a:r>
            <a:r>
              <a:rPr lang="en-ID" sz="2800" dirty="0"/>
              <a:t> </a:t>
            </a:r>
            <a:r>
              <a:rPr lang="en-ID" sz="2800" dirty="0" err="1"/>
              <a:t>toleransi</a:t>
            </a:r>
            <a:r>
              <a:rPr lang="en-ID" sz="2800" dirty="0"/>
              <a:t> yang </a:t>
            </a:r>
            <a:r>
              <a:rPr lang="en-ID" sz="2800" dirty="0" err="1"/>
              <a:t>diberikan</a:t>
            </a:r>
            <a:r>
              <a:rPr lang="en-ID" sz="2800" dirty="0"/>
              <a:t> </a:t>
            </a:r>
            <a:r>
              <a:rPr lang="en-ID" sz="2800" dirty="0" err="1"/>
              <a:t>terhadap</a:t>
            </a:r>
            <a:r>
              <a:rPr lang="en-ID" sz="2800" dirty="0"/>
              <a:t> </a:t>
            </a:r>
            <a:r>
              <a:rPr lang="en-ID" sz="2800" dirty="0" err="1"/>
              <a:t>nilai</a:t>
            </a:r>
            <a:r>
              <a:rPr lang="en-ID" sz="2800" dirty="0"/>
              <a:t> </a:t>
            </a:r>
            <a:r>
              <a:rPr lang="en-ID" sz="2800" dirty="0" err="1"/>
              <a:t>resistansinya</a:t>
            </a:r>
            <a:r>
              <a:rPr lang="en-ID" sz="2800" dirty="0"/>
              <a:t> (</a:t>
            </a:r>
            <a:r>
              <a:rPr lang="en-ID" sz="2800" dirty="0" err="1"/>
              <a:t>Persentase</a:t>
            </a:r>
            <a:r>
              <a:rPr lang="en-ID" sz="2800" dirty="0"/>
              <a:t>) </a:t>
            </a:r>
            <a:r>
              <a:rPr lang="en-ID" sz="2800" dirty="0" err="1"/>
              <a:t>atau</a:t>
            </a:r>
            <a:r>
              <a:rPr lang="en-ID" sz="2800" dirty="0"/>
              <a:t> </a:t>
            </a:r>
            <a:r>
              <a:rPr lang="en-ID" sz="2800" dirty="0" err="1"/>
              <a:t>batasan</a:t>
            </a:r>
            <a:r>
              <a:rPr lang="en-ID" sz="2800" dirty="0"/>
              <a:t> </a:t>
            </a:r>
            <a:r>
              <a:rPr lang="en-ID" sz="2800" dirty="0" err="1"/>
              <a:t>nilai</a:t>
            </a:r>
            <a:r>
              <a:rPr lang="en-ID" sz="2800" dirty="0"/>
              <a:t> </a:t>
            </a:r>
            <a:r>
              <a:rPr lang="en-ID" sz="2800" dirty="0" err="1"/>
              <a:t>resistansi</a:t>
            </a:r>
            <a:r>
              <a:rPr lang="en-ID" sz="2800" dirty="0"/>
              <a:t> minimum dan </a:t>
            </a:r>
            <a:r>
              <a:rPr lang="en-ID" sz="2800" dirty="0" err="1"/>
              <a:t>maksimum</a:t>
            </a:r>
            <a:r>
              <a:rPr lang="en-ID" sz="2800" dirty="0"/>
              <a:t> yang di </a:t>
            </a:r>
            <a:r>
              <a:rPr lang="en-ID" sz="2800" dirty="0" err="1"/>
              <a:t>miliki</a:t>
            </a:r>
            <a:r>
              <a:rPr lang="en-ID" sz="2800" dirty="0"/>
              <a:t> oleh resistor </a:t>
            </a:r>
            <a:r>
              <a:rPr lang="en-ID" sz="2800" dirty="0" err="1"/>
              <a:t>tersebut</a:t>
            </a:r>
            <a:r>
              <a:rPr lang="en-ID" sz="2800" dirty="0"/>
              <a:t>.</a:t>
            </a:r>
          </a:p>
          <a:p>
            <a:pPr marL="285750" indent="-285750" algn="just">
              <a:buFontTx/>
              <a:buChar char="-"/>
            </a:pPr>
            <a:endParaRPr lang="en-US" sz="2800" dirty="0"/>
          </a:p>
          <a:p>
            <a:pPr marL="285750" indent="-285750" algn="just">
              <a:buFontTx/>
              <a:buChar char="-"/>
            </a:pPr>
            <a:endParaRPr lang="en-US" sz="2800" dirty="0"/>
          </a:p>
          <a:p>
            <a:pPr marL="285750" indent="-285750" algn="just">
              <a:buFontTx/>
              <a:buChar char="-"/>
            </a:pPr>
            <a:endParaRPr lang="en-US" sz="2800" dirty="0"/>
          </a:p>
          <a:p>
            <a:pPr marL="285750" indent="-285750" algn="just">
              <a:buFontTx/>
              <a:buChar char="-"/>
            </a:pPr>
            <a:endParaRPr lang="en-US" sz="2800" dirty="0"/>
          </a:p>
          <a:p>
            <a:pPr algn="just"/>
            <a:endParaRPr lang="en-ID" sz="2800" dirty="0"/>
          </a:p>
          <a:p>
            <a:pPr algn="just"/>
            <a:endParaRPr lang="en-ID" sz="2800" dirty="0"/>
          </a:p>
        </p:txBody>
      </p:sp>
    </p:spTree>
    <p:extLst>
      <p:ext uri="{BB962C8B-B14F-4D97-AF65-F5344CB8AC3E}">
        <p14:creationId xmlns:p14="http://schemas.microsoft.com/office/powerpoint/2010/main" val="3893431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" cy="68580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8223" y="764223"/>
            <a:ext cx="909955" cy="112776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9005" y="6150505"/>
            <a:ext cx="4407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bg1"/>
                </a:solidFill>
                <a:latin typeface="Arial Black" panose="020B0A04020102020204" pitchFamily="34" charset="0"/>
              </a:rPr>
              <a:t>Institut</a:t>
            </a:r>
            <a:r>
              <a:rPr lang="en-US" sz="2800" i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2800" i="1" dirty="0" err="1">
                <a:solidFill>
                  <a:schemeClr val="bg1"/>
                </a:solidFill>
                <a:latin typeface="Arial Black" panose="020B0A04020102020204" pitchFamily="34" charset="0"/>
              </a:rPr>
              <a:t>Teknologi</a:t>
            </a:r>
            <a:r>
              <a:rPr lang="en-US" sz="2800" i="1" dirty="0">
                <a:solidFill>
                  <a:schemeClr val="bg1"/>
                </a:solidFill>
                <a:latin typeface="Arial Black" panose="020B0A04020102020204" pitchFamily="34" charset="0"/>
              </a:rPr>
              <a:t> Del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04741" y="153215"/>
            <a:ext cx="5238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latin typeface="Arial Black" panose="020B0A04020102020204" pitchFamily="34" charset="0"/>
              </a:rPr>
              <a:t>Menghitung</a:t>
            </a:r>
            <a:r>
              <a:rPr lang="en-US" sz="2800" i="1" dirty="0">
                <a:latin typeface="Arial Black" panose="020B0A04020102020204" pitchFamily="34" charset="0"/>
              </a:rPr>
              <a:t> Nilai Resistor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914400" y="878894"/>
            <a:ext cx="11092070" cy="3149767"/>
          </a:xfrm>
        </p:spPr>
        <p:txBody>
          <a:bodyPr>
            <a:noAutofit/>
          </a:bodyPr>
          <a:lstStyle/>
          <a:p>
            <a:pPr algn="just"/>
            <a:endParaRPr lang="en-US" sz="2800" dirty="0"/>
          </a:p>
          <a:p>
            <a:pPr marL="285750" indent="-285750" algn="just">
              <a:buFontTx/>
              <a:buChar char="-"/>
            </a:pPr>
            <a:endParaRPr lang="en-US" sz="2800" dirty="0"/>
          </a:p>
          <a:p>
            <a:pPr marL="285750" indent="-285750" algn="just">
              <a:buFontTx/>
              <a:buChar char="-"/>
            </a:pPr>
            <a:endParaRPr lang="en-US" sz="2800" dirty="0"/>
          </a:p>
          <a:p>
            <a:pPr marL="285750" indent="-285750" algn="just">
              <a:buFontTx/>
              <a:buChar char="-"/>
            </a:pPr>
            <a:endParaRPr lang="en-US" sz="2800" dirty="0"/>
          </a:p>
          <a:p>
            <a:pPr algn="just"/>
            <a:endParaRPr lang="en-ID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661B10-FAE2-4AB7-B783-EB8D8E23B0DA}"/>
              </a:ext>
            </a:extLst>
          </p:cNvPr>
          <p:cNvSpPr txBox="1"/>
          <p:nvPr/>
        </p:nvSpPr>
        <p:spPr>
          <a:xfrm>
            <a:off x="1304741" y="822685"/>
            <a:ext cx="747659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Resistor 4.7 </a:t>
            </a:r>
            <a:r>
              <a:rPr lang="en-US" sz="2800" b="1" dirty="0" err="1"/>
              <a:t>kOhm</a:t>
            </a:r>
            <a:r>
              <a:rPr lang="en-US" sz="2800" b="1" dirty="0"/>
              <a:t> dan </a:t>
            </a:r>
            <a:r>
              <a:rPr lang="en-US" sz="2800" b="1" dirty="0" err="1"/>
              <a:t>Toleransi</a:t>
            </a:r>
            <a:r>
              <a:rPr lang="en-US" sz="2800" b="1" dirty="0"/>
              <a:t> ±5%</a:t>
            </a:r>
          </a:p>
          <a:p>
            <a:r>
              <a:rPr lang="en-US" sz="2800" b="1" dirty="0"/>
              <a:t>4.7 k ohm = 4700 ohm</a:t>
            </a:r>
          </a:p>
          <a:p>
            <a:r>
              <a:rPr lang="en-US" sz="2800" b="1" dirty="0"/>
              <a:t>4700 x 5% = 235 ohm</a:t>
            </a:r>
          </a:p>
          <a:p>
            <a:r>
              <a:rPr lang="en-US" sz="2800" b="1" dirty="0"/>
              <a:t>Nilai </a:t>
            </a:r>
            <a:r>
              <a:rPr lang="en-US" sz="2800" b="1" dirty="0" err="1"/>
              <a:t>maksimum</a:t>
            </a:r>
            <a:r>
              <a:rPr lang="en-US" sz="2800" b="1" dirty="0"/>
              <a:t> resistor : 4700 +235 = 4935 Ohm</a:t>
            </a:r>
          </a:p>
          <a:p>
            <a:r>
              <a:rPr lang="en-US" sz="2800" b="1" dirty="0"/>
              <a:t>Nilai minimum resistor : 4700-235 = 4465 Ohm</a:t>
            </a:r>
            <a:endParaRPr lang="en-ID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03B683-A5DE-4291-943C-DF17186812C0}"/>
              </a:ext>
            </a:extLst>
          </p:cNvPr>
          <p:cNvSpPr txBox="1"/>
          <p:nvPr/>
        </p:nvSpPr>
        <p:spPr>
          <a:xfrm>
            <a:off x="1304741" y="3387243"/>
            <a:ext cx="1032834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Resistor 10,5 M Ohm dan </a:t>
            </a:r>
            <a:r>
              <a:rPr lang="en-US" sz="2800" b="1" dirty="0" err="1"/>
              <a:t>Toleransi</a:t>
            </a:r>
            <a:r>
              <a:rPr lang="en-US" sz="2800" b="1" dirty="0"/>
              <a:t> ±10%</a:t>
            </a:r>
          </a:p>
          <a:p>
            <a:r>
              <a:rPr lang="en-US" sz="2800" b="1" dirty="0"/>
              <a:t>10,5 M ohm = 10.500.000 ohm</a:t>
            </a:r>
          </a:p>
          <a:p>
            <a:r>
              <a:rPr lang="en-US" sz="2800" b="1" dirty="0"/>
              <a:t>10.500.000 x 10% = 1.050.000 ohm</a:t>
            </a:r>
          </a:p>
          <a:p>
            <a:r>
              <a:rPr lang="en-US" sz="2800" b="1" dirty="0"/>
              <a:t>Nilai </a:t>
            </a:r>
            <a:r>
              <a:rPr lang="en-US" sz="2800" b="1" dirty="0" err="1"/>
              <a:t>maksimum</a:t>
            </a:r>
            <a:r>
              <a:rPr lang="en-US" sz="2800" b="1" dirty="0"/>
              <a:t> resistor : 10.500.000 + 1.050.000 = 11.550.000 Ohm</a:t>
            </a:r>
          </a:p>
          <a:p>
            <a:r>
              <a:rPr lang="en-US" sz="2800" b="1" dirty="0"/>
              <a:t>Nilai minimum resistor : 10.500.000 - 1.050.000 = 9.450.000 Ohm</a:t>
            </a:r>
            <a:endParaRPr lang="en-ID" sz="2800" b="1" dirty="0"/>
          </a:p>
        </p:txBody>
      </p:sp>
    </p:spTree>
    <p:extLst>
      <p:ext uri="{BB962C8B-B14F-4D97-AF65-F5344CB8AC3E}">
        <p14:creationId xmlns:p14="http://schemas.microsoft.com/office/powerpoint/2010/main" val="1025312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" cy="68580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8223" y="764223"/>
            <a:ext cx="909955" cy="112776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9005" y="6150505"/>
            <a:ext cx="4407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bg1"/>
                </a:solidFill>
                <a:latin typeface="Arial Black" panose="020B0A04020102020204" pitchFamily="34" charset="0"/>
              </a:rPr>
              <a:t>Institut</a:t>
            </a:r>
            <a:r>
              <a:rPr lang="en-US" sz="2800" i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2800" i="1" dirty="0" err="1">
                <a:solidFill>
                  <a:schemeClr val="bg1"/>
                </a:solidFill>
                <a:latin typeface="Arial Black" panose="020B0A04020102020204" pitchFamily="34" charset="0"/>
              </a:rPr>
              <a:t>Teknologi</a:t>
            </a:r>
            <a:r>
              <a:rPr lang="en-US" sz="2800" i="1" dirty="0">
                <a:solidFill>
                  <a:schemeClr val="bg1"/>
                </a:solidFill>
                <a:latin typeface="Arial Black" panose="020B0A04020102020204" pitchFamily="34" charset="0"/>
              </a:rPr>
              <a:t> Del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04741" y="153215"/>
            <a:ext cx="3224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latin typeface="Arial Black" panose="020B0A04020102020204" pitchFamily="34" charset="0"/>
              </a:rPr>
              <a:t>Fungsi</a:t>
            </a:r>
            <a:r>
              <a:rPr lang="en-US" sz="2800" i="1" dirty="0">
                <a:latin typeface="Arial Black" panose="020B0A04020102020204" pitchFamily="34" charset="0"/>
              </a:rPr>
              <a:t> Resistor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914400" y="878894"/>
            <a:ext cx="11092070" cy="3149767"/>
          </a:xfrm>
        </p:spPr>
        <p:txBody>
          <a:bodyPr>
            <a:noAutofit/>
          </a:bodyPr>
          <a:lstStyle/>
          <a:p>
            <a:pPr algn="just"/>
            <a:endParaRPr lang="en-US" sz="2800" dirty="0"/>
          </a:p>
          <a:p>
            <a:pPr marL="285750" indent="-285750" algn="just">
              <a:buFontTx/>
              <a:buChar char="-"/>
            </a:pPr>
            <a:endParaRPr lang="en-US" sz="2800" dirty="0"/>
          </a:p>
          <a:p>
            <a:pPr marL="285750" indent="-285750" algn="just">
              <a:buFontTx/>
              <a:buChar char="-"/>
            </a:pPr>
            <a:endParaRPr lang="en-US" sz="2800" dirty="0"/>
          </a:p>
          <a:p>
            <a:pPr marL="285750" indent="-285750" algn="just">
              <a:buFontTx/>
              <a:buChar char="-"/>
            </a:pPr>
            <a:endParaRPr lang="en-US" sz="2800" dirty="0"/>
          </a:p>
          <a:p>
            <a:pPr algn="just"/>
            <a:endParaRPr lang="en-ID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03B683-A5DE-4291-943C-DF17186812C0}"/>
              </a:ext>
            </a:extLst>
          </p:cNvPr>
          <p:cNvSpPr txBox="1"/>
          <p:nvPr/>
        </p:nvSpPr>
        <p:spPr>
          <a:xfrm>
            <a:off x="1215277" y="937812"/>
            <a:ext cx="10976723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000" b="1" dirty="0" err="1"/>
              <a:t>Sebagai</a:t>
            </a:r>
            <a:r>
              <a:rPr lang="en-US" sz="2000" b="1" dirty="0"/>
              <a:t> </a:t>
            </a:r>
            <a:r>
              <a:rPr lang="en-US" sz="2000" b="1" dirty="0" err="1"/>
              <a:t>Pembatas</a:t>
            </a:r>
            <a:r>
              <a:rPr lang="en-US" sz="2000" b="1" dirty="0"/>
              <a:t> </a:t>
            </a:r>
            <a:r>
              <a:rPr lang="en-US" sz="2000" b="1" dirty="0" err="1"/>
              <a:t>Arus</a:t>
            </a:r>
            <a:r>
              <a:rPr lang="en-US" sz="2000" b="1" dirty="0"/>
              <a:t> </a:t>
            </a:r>
            <a:r>
              <a:rPr lang="en-US" sz="2000" b="1" dirty="0" err="1"/>
              <a:t>listrik</a:t>
            </a:r>
            <a:r>
              <a:rPr lang="en-US" sz="2000" b="1" dirty="0"/>
              <a:t> (Current </a:t>
            </a:r>
            <a:r>
              <a:rPr lang="en-US" sz="2000" b="1" dirty="0" err="1"/>
              <a:t>Limitter</a:t>
            </a:r>
            <a:r>
              <a:rPr lang="en-US" sz="2000" b="1" dirty="0"/>
              <a:t>)</a:t>
            </a:r>
          </a:p>
          <a:p>
            <a:r>
              <a:rPr lang="en-US" sz="2000" b="1" dirty="0"/>
              <a:t>        </a:t>
            </a:r>
            <a:r>
              <a:rPr lang="en-US" sz="2000" b="1" dirty="0" err="1"/>
              <a:t>jika</a:t>
            </a:r>
            <a:r>
              <a:rPr lang="en-US" sz="2000" b="1" dirty="0"/>
              <a:t> </a:t>
            </a:r>
            <a:r>
              <a:rPr lang="en-US" sz="2000" b="1" dirty="0" err="1"/>
              <a:t>sebuah</a:t>
            </a:r>
            <a:r>
              <a:rPr lang="en-US" sz="2000" b="1" dirty="0"/>
              <a:t> resistor </a:t>
            </a:r>
            <a:r>
              <a:rPr lang="en-US" sz="2000" b="1" dirty="0" err="1"/>
              <a:t>dipasang</a:t>
            </a:r>
            <a:r>
              <a:rPr lang="en-US" sz="2000" b="1" dirty="0"/>
              <a:t> </a:t>
            </a:r>
            <a:r>
              <a:rPr lang="en-US" sz="2000" b="1" dirty="0" err="1"/>
              <a:t>secara</a:t>
            </a:r>
            <a:r>
              <a:rPr lang="en-US" sz="2000" b="1" dirty="0"/>
              <a:t> </a:t>
            </a:r>
            <a:r>
              <a:rPr lang="en-US" sz="2000" b="1" dirty="0" err="1"/>
              <a:t>paralel</a:t>
            </a:r>
            <a:r>
              <a:rPr lang="en-US" sz="2000" b="1" dirty="0"/>
              <a:t> </a:t>
            </a:r>
            <a:r>
              <a:rPr lang="en-US" sz="2000" b="1" dirty="0" err="1"/>
              <a:t>maka</a:t>
            </a:r>
            <a:r>
              <a:rPr lang="en-US" sz="2000" b="1" dirty="0"/>
              <a:t> </a:t>
            </a:r>
            <a:r>
              <a:rPr lang="en-US" sz="2000" b="1" dirty="0" err="1"/>
              <a:t>akan</a:t>
            </a:r>
            <a:r>
              <a:rPr lang="en-US" sz="2000" b="1" dirty="0"/>
              <a:t> </a:t>
            </a:r>
            <a:r>
              <a:rPr lang="en-US" sz="2000" b="1" dirty="0" err="1"/>
              <a:t>menjadi</a:t>
            </a:r>
            <a:r>
              <a:rPr lang="en-US" sz="2000" b="1" dirty="0"/>
              <a:t> </a:t>
            </a:r>
            <a:r>
              <a:rPr lang="en-US" sz="2000" b="1" dirty="0" err="1"/>
              <a:t>pembagi</a:t>
            </a:r>
            <a:r>
              <a:rPr lang="en-US" sz="2000" b="1" dirty="0"/>
              <a:t> </a:t>
            </a:r>
            <a:r>
              <a:rPr lang="en-US" sz="2000" b="1" dirty="0" err="1"/>
              <a:t>arus</a:t>
            </a:r>
            <a:r>
              <a:rPr lang="en-US" sz="2000" b="1" dirty="0"/>
              <a:t> </a:t>
            </a:r>
            <a:r>
              <a:rPr lang="en-US" sz="2000" b="1" dirty="0" err="1"/>
              <a:t>listrik</a:t>
            </a:r>
            <a:endParaRPr lang="en-US" sz="2000" b="1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000" b="1" dirty="0" err="1"/>
              <a:t>Sebagai</a:t>
            </a:r>
            <a:r>
              <a:rPr lang="en-US" sz="2000" b="1" dirty="0"/>
              <a:t> </a:t>
            </a:r>
            <a:r>
              <a:rPr lang="en-US" sz="2000" b="1" dirty="0" err="1"/>
              <a:t>Pengatur</a:t>
            </a:r>
            <a:r>
              <a:rPr lang="en-US" sz="2000" b="1" dirty="0"/>
              <a:t> </a:t>
            </a:r>
            <a:r>
              <a:rPr lang="en-US" sz="2000" b="1" dirty="0" err="1"/>
              <a:t>Arus</a:t>
            </a:r>
            <a:r>
              <a:rPr lang="en-US" sz="2000" b="1" dirty="0"/>
              <a:t> </a:t>
            </a:r>
            <a:r>
              <a:rPr lang="en-US" sz="2000" b="1" dirty="0" err="1"/>
              <a:t>listrik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b="1" dirty="0" err="1"/>
              <a:t>Bila</a:t>
            </a:r>
            <a:r>
              <a:rPr lang="en-US" sz="2000" b="1" dirty="0"/>
              <a:t> </a:t>
            </a:r>
            <a:r>
              <a:rPr lang="en-US" sz="2000" b="1" dirty="0" err="1"/>
              <a:t>kita</a:t>
            </a:r>
            <a:r>
              <a:rPr lang="en-US" sz="2000" b="1" dirty="0"/>
              <a:t> </a:t>
            </a:r>
            <a:r>
              <a:rPr lang="en-US" sz="2000" b="1" dirty="0" err="1"/>
              <a:t>menginginkan</a:t>
            </a:r>
            <a:r>
              <a:rPr lang="en-US" sz="2000" b="1" dirty="0"/>
              <a:t> </a:t>
            </a:r>
            <a:r>
              <a:rPr lang="en-US" sz="2000" b="1" dirty="0" err="1"/>
              <a:t>arus</a:t>
            </a:r>
            <a:r>
              <a:rPr lang="en-US" sz="2000" b="1" dirty="0"/>
              <a:t> yang </a:t>
            </a:r>
            <a:r>
              <a:rPr lang="en-US" sz="2000" b="1" dirty="0" err="1"/>
              <a:t>besar</a:t>
            </a:r>
            <a:r>
              <a:rPr lang="en-US" sz="2000" b="1" dirty="0"/>
              <a:t> </a:t>
            </a:r>
            <a:r>
              <a:rPr lang="en-US" sz="2000" b="1" dirty="0" err="1"/>
              <a:t>maka</a:t>
            </a:r>
            <a:r>
              <a:rPr lang="en-US" sz="2000" b="1" dirty="0"/>
              <a:t> </a:t>
            </a:r>
            <a:r>
              <a:rPr lang="en-US" sz="2000" b="1" dirty="0" err="1"/>
              <a:t>pasang</a:t>
            </a:r>
            <a:r>
              <a:rPr lang="en-US" sz="2000" b="1" dirty="0"/>
              <a:t> resistor yang </a:t>
            </a:r>
            <a:r>
              <a:rPr lang="en-US" sz="2000" b="1" dirty="0" err="1"/>
              <a:t>nilai</a:t>
            </a:r>
            <a:r>
              <a:rPr lang="en-US" sz="2000" b="1" dirty="0"/>
              <a:t> </a:t>
            </a:r>
            <a:r>
              <a:rPr lang="en-US" sz="2000" b="1" dirty="0" err="1"/>
              <a:t>resistansi</a:t>
            </a:r>
            <a:r>
              <a:rPr lang="en-US" sz="2000" b="1" dirty="0"/>
              <a:t> (</a:t>
            </a:r>
            <a:r>
              <a:rPr lang="en-US" sz="2000" b="1" dirty="0" err="1"/>
              <a:t>tahanan</a:t>
            </a:r>
            <a:r>
              <a:rPr lang="en-US" sz="2000" b="1" dirty="0"/>
              <a:t>) </a:t>
            </a:r>
            <a:r>
              <a:rPr lang="en-US" sz="2000" b="1" dirty="0" err="1"/>
              <a:t>kecil</a:t>
            </a:r>
            <a:r>
              <a:rPr lang="en-US" sz="2000" b="1" dirty="0"/>
              <a:t>, </a:t>
            </a:r>
            <a:br>
              <a:rPr lang="en-US" sz="2000" b="1" dirty="0"/>
            </a:br>
            <a:r>
              <a:rPr lang="en-US" sz="2000" b="1" dirty="0" err="1"/>
              <a:t>mendekati</a:t>
            </a:r>
            <a:r>
              <a:rPr lang="en-US" sz="2000" b="1" dirty="0"/>
              <a:t> </a:t>
            </a:r>
            <a:r>
              <a:rPr lang="en-US" sz="2000" b="1" dirty="0" err="1"/>
              <a:t>nol</a:t>
            </a:r>
            <a:r>
              <a:rPr lang="en-US" sz="2000" b="1" dirty="0"/>
              <a:t> </a:t>
            </a:r>
            <a:r>
              <a:rPr lang="en-US" sz="2000" b="1" dirty="0" err="1"/>
              <a:t>atau</a:t>
            </a:r>
            <a:r>
              <a:rPr lang="en-US" sz="2000" b="1" dirty="0"/>
              <a:t> </a:t>
            </a:r>
            <a:r>
              <a:rPr lang="en-US" sz="2000" b="1" dirty="0" err="1"/>
              <a:t>sama</a:t>
            </a:r>
            <a:r>
              <a:rPr lang="en-US" sz="2000" b="1" dirty="0"/>
              <a:t> </a:t>
            </a:r>
            <a:r>
              <a:rPr lang="en-US" sz="2000" b="1" dirty="0" err="1"/>
              <a:t>dengan</a:t>
            </a:r>
            <a:r>
              <a:rPr lang="en-US" sz="2000" b="1" dirty="0"/>
              <a:t> </a:t>
            </a:r>
            <a:r>
              <a:rPr lang="en-US" sz="2000" b="1" dirty="0" err="1"/>
              <a:t>nol</a:t>
            </a:r>
            <a:r>
              <a:rPr lang="en-US" sz="2000" b="1" dirty="0"/>
              <a:t> </a:t>
            </a:r>
            <a:r>
              <a:rPr lang="en-US" sz="2000" b="1" dirty="0" err="1"/>
              <a:t>atau</a:t>
            </a:r>
            <a:r>
              <a:rPr lang="en-US" sz="2000" b="1" dirty="0"/>
              <a:t> </a:t>
            </a:r>
            <a:r>
              <a:rPr lang="en-US" sz="2000" b="1" dirty="0" err="1"/>
              <a:t>tidak</a:t>
            </a:r>
            <a:r>
              <a:rPr lang="en-US" sz="2000" b="1" dirty="0"/>
              <a:t> </a:t>
            </a:r>
            <a:r>
              <a:rPr lang="en-US" sz="2000" b="1" dirty="0" err="1"/>
              <a:t>dipasang</a:t>
            </a:r>
            <a:r>
              <a:rPr lang="en-US" sz="2000" b="1" dirty="0"/>
              <a:t> </a:t>
            </a:r>
            <a:r>
              <a:rPr lang="en-US" sz="2000" b="1" dirty="0" err="1"/>
              <a:t>sama</a:t>
            </a:r>
            <a:r>
              <a:rPr lang="en-US" sz="2000" b="1" dirty="0"/>
              <a:t> </a:t>
            </a:r>
            <a:r>
              <a:rPr lang="en-US" sz="2000" b="1" dirty="0" err="1"/>
              <a:t>sekali</a:t>
            </a:r>
            <a:endParaRPr lang="en-US" sz="2000" b="1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000" b="1" dirty="0" err="1"/>
              <a:t>Sebagai</a:t>
            </a:r>
            <a:r>
              <a:rPr lang="en-US" sz="2000" b="1" dirty="0"/>
              <a:t> </a:t>
            </a:r>
            <a:r>
              <a:rPr lang="en-US" sz="2000" b="1" dirty="0" err="1"/>
              <a:t>Pembagi</a:t>
            </a:r>
            <a:r>
              <a:rPr lang="en-US" sz="2000" b="1" dirty="0"/>
              <a:t> </a:t>
            </a:r>
            <a:r>
              <a:rPr lang="en-US" sz="2000" b="1" dirty="0" err="1"/>
              <a:t>Tegangan</a:t>
            </a:r>
            <a:r>
              <a:rPr lang="en-US" sz="2000" b="1" dirty="0"/>
              <a:t> </a:t>
            </a:r>
            <a:r>
              <a:rPr lang="en-US" sz="2000" b="1" dirty="0" err="1"/>
              <a:t>listrik</a:t>
            </a:r>
            <a:r>
              <a:rPr lang="en-US" sz="2000" b="1" dirty="0"/>
              <a:t> (Voltage Divide)</a:t>
            </a:r>
            <a:br>
              <a:rPr lang="en-US" sz="2000" b="1" dirty="0"/>
            </a:br>
            <a:r>
              <a:rPr lang="en-US" sz="2000" b="1" dirty="0" err="1"/>
              <a:t>Dua</a:t>
            </a:r>
            <a:r>
              <a:rPr lang="en-US" sz="2000" b="1" dirty="0"/>
              <a:t> resistor </a:t>
            </a:r>
            <a:r>
              <a:rPr lang="en-US" sz="2000" b="1" dirty="0" err="1"/>
              <a:t>dirangkai</a:t>
            </a:r>
            <a:r>
              <a:rPr lang="en-US" sz="2000" b="1" dirty="0"/>
              <a:t> </a:t>
            </a:r>
            <a:r>
              <a:rPr lang="en-US" sz="2000" b="1" dirty="0" err="1"/>
              <a:t>secara</a:t>
            </a:r>
            <a:r>
              <a:rPr lang="en-US" sz="2000" b="1" dirty="0"/>
              <a:t> </a:t>
            </a:r>
            <a:r>
              <a:rPr lang="en-US" sz="2000" b="1" dirty="0" err="1"/>
              <a:t>seri</a:t>
            </a:r>
            <a:r>
              <a:rPr lang="en-US" sz="2000" b="1" dirty="0"/>
              <a:t> R1=R2=10 K ohm, </a:t>
            </a:r>
            <a:r>
              <a:rPr lang="en-US" sz="2000" b="1" dirty="0" err="1"/>
              <a:t>Tegangan</a:t>
            </a:r>
            <a:r>
              <a:rPr lang="en-US" sz="2000" b="1" dirty="0"/>
              <a:t> </a:t>
            </a:r>
            <a:r>
              <a:rPr lang="en-US" sz="2000" b="1" dirty="0" err="1"/>
              <a:t>adalah</a:t>
            </a:r>
            <a:r>
              <a:rPr lang="en-US" sz="2000" b="1" dirty="0"/>
              <a:t> 5 volt. </a:t>
            </a:r>
            <a:br>
              <a:rPr lang="en-US" sz="2000" b="1" dirty="0"/>
            </a:br>
            <a:r>
              <a:rPr lang="en-US" sz="2000" b="1" dirty="0" err="1"/>
              <a:t>Maka</a:t>
            </a:r>
            <a:r>
              <a:rPr lang="en-US" sz="2000" b="1" dirty="0"/>
              <a:t> </a:t>
            </a:r>
            <a:r>
              <a:rPr lang="en-US" sz="2000" b="1" dirty="0" err="1"/>
              <a:t>tegangan</a:t>
            </a:r>
            <a:r>
              <a:rPr lang="en-US" sz="2000" b="1" dirty="0"/>
              <a:t> pada </a:t>
            </a:r>
            <a:r>
              <a:rPr lang="en-US" sz="2000" b="1" dirty="0" err="1"/>
              <a:t>masing-masing</a:t>
            </a:r>
            <a:r>
              <a:rPr lang="en-US" sz="2000" b="1" dirty="0"/>
              <a:t> resistor </a:t>
            </a:r>
            <a:r>
              <a:rPr lang="en-US" sz="2000" b="1" dirty="0" err="1"/>
              <a:t>adalah</a:t>
            </a:r>
            <a:r>
              <a:rPr lang="en-US" sz="2000" b="1" dirty="0"/>
              <a:t> </a:t>
            </a:r>
            <a:r>
              <a:rPr lang="en-US" sz="2000" b="1" dirty="0" err="1"/>
              <a:t>bernilai</a:t>
            </a:r>
            <a:r>
              <a:rPr lang="en-US" sz="2000" b="1" dirty="0"/>
              <a:t> 2,5 volt.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000" b="1" dirty="0" err="1"/>
              <a:t>Sebagai</a:t>
            </a:r>
            <a:r>
              <a:rPr lang="en-US" sz="2000" b="1" dirty="0"/>
              <a:t> </a:t>
            </a:r>
            <a:r>
              <a:rPr lang="en-US" sz="2000" b="1" dirty="0" err="1"/>
              <a:t>Penurun</a:t>
            </a:r>
            <a:r>
              <a:rPr lang="en-US" sz="2000" b="1" dirty="0"/>
              <a:t> </a:t>
            </a:r>
            <a:r>
              <a:rPr lang="en-US" sz="2000" b="1" dirty="0" err="1"/>
              <a:t>Tegangan</a:t>
            </a:r>
            <a:r>
              <a:rPr lang="en-US" sz="2000" b="1" dirty="0"/>
              <a:t> </a:t>
            </a:r>
            <a:r>
              <a:rPr lang="en-US" sz="2000" b="1" dirty="0" err="1"/>
              <a:t>listrik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b="1" dirty="0" err="1"/>
              <a:t>Tegangan</a:t>
            </a:r>
            <a:r>
              <a:rPr lang="en-US" sz="2000" b="1" dirty="0"/>
              <a:t> 12 volt DC, </a:t>
            </a:r>
            <a:r>
              <a:rPr lang="en-US" sz="2000" b="1" dirty="0" err="1"/>
              <a:t>ingin</a:t>
            </a:r>
            <a:r>
              <a:rPr lang="en-US" sz="2000" b="1" dirty="0"/>
              <a:t> </a:t>
            </a:r>
            <a:r>
              <a:rPr lang="en-US" sz="2000" b="1" dirty="0" err="1"/>
              <a:t>diturunkan</a:t>
            </a:r>
            <a:r>
              <a:rPr lang="en-US" sz="2000" b="1" dirty="0"/>
              <a:t> </a:t>
            </a:r>
            <a:r>
              <a:rPr lang="en-US" sz="2000" b="1" dirty="0" err="1"/>
              <a:t>menjadi</a:t>
            </a:r>
            <a:r>
              <a:rPr lang="en-US" sz="2000" b="1" dirty="0"/>
              <a:t> 3 volt DC  </a:t>
            </a:r>
            <a:r>
              <a:rPr lang="en-US" sz="2000" b="1" dirty="0" err="1"/>
              <a:t>untuk</a:t>
            </a:r>
            <a:r>
              <a:rPr lang="en-US" sz="2000" b="1" dirty="0"/>
              <a:t> </a:t>
            </a:r>
            <a:r>
              <a:rPr lang="en-US" sz="2000" b="1" dirty="0" err="1"/>
              <a:t>keperluan</a:t>
            </a:r>
            <a:r>
              <a:rPr lang="en-US" sz="2000" b="1" dirty="0"/>
              <a:t> </a:t>
            </a:r>
            <a:r>
              <a:rPr lang="en-US" sz="2000" b="1" dirty="0" err="1"/>
              <a:t>menyalakan</a:t>
            </a:r>
            <a:r>
              <a:rPr lang="en-US" sz="2000" b="1" dirty="0"/>
              <a:t> LED. </a:t>
            </a:r>
            <a:br>
              <a:rPr lang="en-US" sz="2000" b="1" dirty="0"/>
            </a:br>
            <a:r>
              <a:rPr lang="en-US" sz="2000" b="1" dirty="0" err="1"/>
              <a:t>Arus</a:t>
            </a:r>
            <a:r>
              <a:rPr lang="en-US" sz="2000" b="1" dirty="0"/>
              <a:t> </a:t>
            </a:r>
            <a:r>
              <a:rPr lang="en-US" sz="2000" b="1" dirty="0" err="1"/>
              <a:t>listrik</a:t>
            </a:r>
            <a:r>
              <a:rPr lang="en-US" sz="2000" b="1" dirty="0"/>
              <a:t> pada </a:t>
            </a:r>
            <a:r>
              <a:rPr lang="en-US" sz="2000" b="1" dirty="0" err="1"/>
              <a:t>rangkaian</a:t>
            </a:r>
            <a:r>
              <a:rPr lang="en-US" sz="2000" b="1" dirty="0"/>
              <a:t> </a:t>
            </a:r>
            <a:r>
              <a:rPr lang="en-US" sz="2000" b="1" dirty="0" err="1"/>
              <a:t>adalah</a:t>
            </a:r>
            <a:r>
              <a:rPr lang="en-US" sz="2000" b="1" dirty="0"/>
              <a:t> 0,01 A, </a:t>
            </a:r>
            <a:br>
              <a:rPr lang="en-US" sz="2000" b="1" dirty="0"/>
            </a:br>
            <a:r>
              <a:rPr lang="en-US" sz="2000" b="1" dirty="0" err="1"/>
              <a:t>maka</a:t>
            </a:r>
            <a:r>
              <a:rPr lang="en-US" sz="2000" b="1" dirty="0"/>
              <a:t> </a:t>
            </a:r>
            <a:r>
              <a:rPr lang="en-US" sz="2000" b="1" dirty="0" err="1"/>
              <a:t>cara</a:t>
            </a:r>
            <a:r>
              <a:rPr lang="en-US" sz="2000" b="1" dirty="0"/>
              <a:t> </a:t>
            </a:r>
            <a:r>
              <a:rPr lang="en-US" sz="2000" b="1" dirty="0" err="1"/>
              <a:t>mencari</a:t>
            </a:r>
            <a:r>
              <a:rPr lang="en-US" sz="2000" b="1" dirty="0"/>
              <a:t> </a:t>
            </a:r>
            <a:r>
              <a:rPr lang="en-US" sz="2000" b="1" dirty="0" err="1"/>
              <a:t>nilai</a:t>
            </a:r>
            <a:r>
              <a:rPr lang="en-US" sz="2000" b="1" dirty="0"/>
              <a:t> resistor yang </a:t>
            </a:r>
            <a:r>
              <a:rPr lang="en-US" sz="2000" b="1" dirty="0" err="1"/>
              <a:t>cocok</a:t>
            </a:r>
            <a:r>
              <a:rPr lang="en-US" sz="2000" b="1" dirty="0"/>
              <a:t> pada </a:t>
            </a:r>
            <a:r>
              <a:rPr lang="en-US" sz="2000" b="1" dirty="0" err="1"/>
              <a:t>rangkaian</a:t>
            </a:r>
            <a:r>
              <a:rPr lang="en-US" sz="2000" b="1" dirty="0"/>
              <a:t> </a:t>
            </a:r>
          </a:p>
          <a:p>
            <a:endParaRPr lang="en-US" sz="2000" b="1" dirty="0"/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000" b="1" dirty="0"/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ID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005789-0AAB-442D-AF5E-4A9A358BC2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547" y="4732798"/>
            <a:ext cx="3498906" cy="87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86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" cy="68580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8223" y="764223"/>
            <a:ext cx="909955" cy="112776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9005" y="6150505"/>
            <a:ext cx="4407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bg1"/>
                </a:solidFill>
                <a:latin typeface="Arial Black" panose="020B0A04020102020204" pitchFamily="34" charset="0"/>
              </a:rPr>
              <a:t>Institut</a:t>
            </a:r>
            <a:r>
              <a:rPr lang="en-US" sz="2800" i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2800" i="1" dirty="0" err="1">
                <a:solidFill>
                  <a:schemeClr val="bg1"/>
                </a:solidFill>
                <a:latin typeface="Arial Black" panose="020B0A04020102020204" pitchFamily="34" charset="0"/>
              </a:rPr>
              <a:t>Teknologi</a:t>
            </a:r>
            <a:r>
              <a:rPr lang="en-US" sz="2800" i="1" dirty="0">
                <a:solidFill>
                  <a:schemeClr val="bg1"/>
                </a:solidFill>
                <a:latin typeface="Arial Black" panose="020B0A04020102020204" pitchFamily="34" charset="0"/>
              </a:rPr>
              <a:t> Del</a:t>
            </a:r>
          </a:p>
        </p:txBody>
      </p:sp>
      <p:sp>
        <p:nvSpPr>
          <p:cNvPr id="34" name="Subtitle 2"/>
          <p:cNvSpPr txBox="1">
            <a:spLocks/>
          </p:cNvSpPr>
          <p:nvPr/>
        </p:nvSpPr>
        <p:spPr>
          <a:xfrm>
            <a:off x="1104646" y="3817180"/>
            <a:ext cx="5178582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Tx/>
              <a:buChar char="-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77422" y="2112249"/>
            <a:ext cx="632352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Arial Black" panose="020B0A04020102020204" pitchFamily="34" charset="0"/>
              </a:rPr>
              <a:t>Thank You !!</a:t>
            </a:r>
          </a:p>
          <a:p>
            <a:pPr algn="ctr"/>
            <a:r>
              <a:rPr lang="en-US" sz="4000" dirty="0"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4259547" y="4388963"/>
            <a:ext cx="4587306" cy="5308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 Topic: Electronic Components </a:t>
            </a:r>
          </a:p>
        </p:txBody>
      </p:sp>
    </p:spTree>
    <p:extLst>
      <p:ext uri="{BB962C8B-B14F-4D97-AF65-F5344CB8AC3E}">
        <p14:creationId xmlns:p14="http://schemas.microsoft.com/office/powerpoint/2010/main" val="254941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" cy="68580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8223" y="764223"/>
            <a:ext cx="909955" cy="112776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9005" y="6150505"/>
            <a:ext cx="4407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bg1"/>
                </a:solidFill>
                <a:latin typeface="Arial Black" panose="020B0A04020102020204" pitchFamily="34" charset="0"/>
              </a:rPr>
              <a:t>Institut</a:t>
            </a:r>
            <a:r>
              <a:rPr lang="en-US" sz="2800" i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2800" i="1" dirty="0" err="1">
                <a:solidFill>
                  <a:schemeClr val="bg1"/>
                </a:solidFill>
                <a:latin typeface="Arial Black" panose="020B0A04020102020204" pitchFamily="34" charset="0"/>
              </a:rPr>
              <a:t>Teknologi</a:t>
            </a:r>
            <a:r>
              <a:rPr lang="en-US" sz="2800" i="1" dirty="0">
                <a:solidFill>
                  <a:schemeClr val="bg1"/>
                </a:solidFill>
                <a:latin typeface="Arial Black" panose="020B0A04020102020204" pitchFamily="34" charset="0"/>
              </a:rPr>
              <a:t> Del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04741" y="153215"/>
            <a:ext cx="1809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Arial Black" panose="020B0A04020102020204" pitchFamily="34" charset="0"/>
              </a:rPr>
              <a:t>Resistor</a:t>
            </a:r>
          </a:p>
        </p:txBody>
      </p:sp>
      <p:sp>
        <p:nvSpPr>
          <p:cNvPr id="29" name="Subtitle 2"/>
          <p:cNvSpPr>
            <a:spLocks noGrp="1"/>
          </p:cNvSpPr>
          <p:nvPr>
            <p:ph type="subTitle" idx="1"/>
          </p:nvPr>
        </p:nvSpPr>
        <p:spPr>
          <a:xfrm>
            <a:off x="4923145" y="381740"/>
            <a:ext cx="7268857" cy="5504267"/>
          </a:xfrm>
        </p:spPr>
        <p:txBody>
          <a:bodyPr>
            <a:noAutofit/>
          </a:bodyPr>
          <a:lstStyle/>
          <a:p>
            <a:pPr marL="285750" indent="-285750" algn="just">
              <a:buFontTx/>
              <a:buChar char="-"/>
            </a:pPr>
            <a:r>
              <a:rPr lang="en-US" sz="2000" b="1" dirty="0">
                <a:solidFill>
                  <a:srgbClr val="FF0000"/>
                </a:solidFill>
              </a:rPr>
              <a:t>Resistor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b="1" dirty="0" err="1"/>
              <a:t>komponen</a:t>
            </a:r>
            <a:r>
              <a:rPr lang="en-US" sz="2000" b="1" dirty="0"/>
              <a:t> </a:t>
            </a:r>
            <a:r>
              <a:rPr lang="en-US" sz="2000" b="1" dirty="0" err="1"/>
              <a:t>elektronika</a:t>
            </a:r>
            <a:r>
              <a:rPr lang="en-US" sz="2000" dirty="0"/>
              <a:t> yang </a:t>
            </a:r>
            <a:r>
              <a:rPr lang="en-US" sz="2000" dirty="0" err="1"/>
              <a:t>berfungsi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b="1" dirty="0" err="1"/>
              <a:t>menghambat</a:t>
            </a:r>
            <a:r>
              <a:rPr lang="en-US" sz="2000" dirty="0"/>
              <a:t>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b="1" dirty="0" err="1"/>
              <a:t>membatasi</a:t>
            </a:r>
            <a:r>
              <a:rPr lang="en-US" sz="2000" dirty="0"/>
              <a:t> </a:t>
            </a:r>
            <a:r>
              <a:rPr lang="en-US" sz="2000" b="1" dirty="0" err="1"/>
              <a:t>aliran</a:t>
            </a:r>
            <a:r>
              <a:rPr lang="en-US" sz="2000" dirty="0"/>
              <a:t> </a:t>
            </a:r>
            <a:r>
              <a:rPr lang="en-US" sz="2000" b="1" dirty="0" err="1"/>
              <a:t>listrik</a:t>
            </a:r>
            <a:r>
              <a:rPr lang="en-US" sz="2000" dirty="0"/>
              <a:t> yang </a:t>
            </a:r>
            <a:r>
              <a:rPr lang="en-US" sz="2000" b="1" dirty="0" err="1"/>
              <a:t>mengalir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b="1" dirty="0" err="1"/>
              <a:t>suatu</a:t>
            </a:r>
            <a:r>
              <a:rPr lang="en-US" sz="2000" dirty="0"/>
              <a:t> </a:t>
            </a:r>
            <a:r>
              <a:rPr lang="en-US" sz="2000" b="1" dirty="0" err="1"/>
              <a:t>rangkaian</a:t>
            </a:r>
            <a:r>
              <a:rPr lang="en-US" sz="2000" dirty="0"/>
              <a:t> </a:t>
            </a:r>
            <a:r>
              <a:rPr lang="en-US" sz="2000" dirty="0" err="1"/>
              <a:t>elektronika</a:t>
            </a:r>
            <a:r>
              <a:rPr lang="en-US" sz="2000" dirty="0"/>
              <a:t>. </a:t>
            </a:r>
          </a:p>
          <a:p>
            <a:pPr marL="285750" indent="-285750" algn="just">
              <a:buFontTx/>
              <a:buChar char="-"/>
            </a:pPr>
            <a:r>
              <a:rPr lang="en-US" sz="2000" b="1" dirty="0">
                <a:solidFill>
                  <a:srgbClr val="FF0000"/>
                </a:solidFill>
              </a:rPr>
              <a:t>Resistor</a:t>
            </a:r>
            <a:r>
              <a:rPr lang="en-US" sz="2000" dirty="0"/>
              <a:t> </a:t>
            </a:r>
            <a:r>
              <a:rPr lang="en-US" sz="2000" b="1" dirty="0" err="1"/>
              <a:t>komponen</a:t>
            </a:r>
            <a:r>
              <a:rPr lang="en-US" sz="2000" dirty="0"/>
              <a:t> </a:t>
            </a:r>
            <a:r>
              <a:rPr lang="en-US" sz="2000" b="1" dirty="0" err="1"/>
              <a:t>pasif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dirty="0" err="1"/>
              <a:t>rangkaian</a:t>
            </a:r>
            <a:r>
              <a:rPr lang="en-US" sz="2000" dirty="0"/>
              <a:t> </a:t>
            </a:r>
            <a:r>
              <a:rPr lang="en-US" sz="2000" dirty="0" err="1"/>
              <a:t>elektronika</a:t>
            </a:r>
            <a:r>
              <a:rPr lang="en-US" sz="2000" dirty="0"/>
              <a:t>. </a:t>
            </a:r>
            <a:r>
              <a:rPr lang="en-US" sz="2000" dirty="0" err="1"/>
              <a:t>Sebagaimana</a:t>
            </a:r>
            <a:r>
              <a:rPr lang="en-US" sz="2000" dirty="0"/>
              <a:t> </a:t>
            </a:r>
            <a:r>
              <a:rPr lang="en-US" sz="2000" dirty="0" err="1"/>
              <a:t>fungsi</a:t>
            </a:r>
            <a:r>
              <a:rPr lang="en-US" sz="2000" dirty="0"/>
              <a:t> resistor yang </a:t>
            </a:r>
            <a:r>
              <a:rPr lang="en-US" sz="2000" dirty="0" err="1"/>
              <a:t>sesuai</a:t>
            </a:r>
            <a:r>
              <a:rPr lang="en-US" sz="2000" dirty="0"/>
              <a:t> </a:t>
            </a:r>
            <a:r>
              <a:rPr lang="en-US" sz="2000" dirty="0" err="1"/>
              <a:t>namanya</a:t>
            </a:r>
            <a:r>
              <a:rPr lang="en-US" sz="2000" dirty="0"/>
              <a:t> </a:t>
            </a:r>
            <a:r>
              <a:rPr lang="en-US" sz="2000" dirty="0" err="1"/>
              <a:t>bersifat</a:t>
            </a:r>
            <a:r>
              <a:rPr lang="en-US" sz="2000" dirty="0"/>
              <a:t> </a:t>
            </a:r>
            <a:r>
              <a:rPr lang="en-US" sz="2000" dirty="0" err="1"/>
              <a:t>resistif</a:t>
            </a:r>
            <a:r>
              <a:rPr lang="en-US" sz="2000" dirty="0"/>
              <a:t>. </a:t>
            </a:r>
          </a:p>
          <a:p>
            <a:pPr marL="285750" indent="-285750" algn="just">
              <a:buFontTx/>
              <a:buChar char="-"/>
            </a:pPr>
            <a:r>
              <a:rPr lang="en-US" sz="2000" b="1" dirty="0">
                <a:solidFill>
                  <a:srgbClr val="FF0000"/>
                </a:solidFill>
              </a:rPr>
              <a:t>Resistor </a:t>
            </a:r>
            <a:r>
              <a:rPr lang="en-US" sz="2000" dirty="0" err="1"/>
              <a:t>memiliki</a:t>
            </a:r>
            <a:r>
              <a:rPr lang="en-US" sz="2000" dirty="0"/>
              <a:t> </a:t>
            </a:r>
            <a:r>
              <a:rPr lang="en-US" sz="2000" b="1" dirty="0" err="1"/>
              <a:t>nilai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/>
              <a:t>Resistansi</a:t>
            </a:r>
            <a:r>
              <a:rPr lang="en-US" sz="2000" b="1" dirty="0"/>
              <a:t>,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/>
              <a:t>nilai</a:t>
            </a:r>
            <a:r>
              <a:rPr lang="en-US" sz="2000" dirty="0"/>
              <a:t> </a:t>
            </a:r>
            <a:r>
              <a:rPr lang="en-US" sz="2000" b="1" dirty="0" err="1"/>
              <a:t>toleransi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b="1" dirty="0" err="1"/>
              <a:t>kapasitas</a:t>
            </a:r>
            <a:r>
              <a:rPr lang="en-US" sz="2000" dirty="0"/>
              <a:t> </a:t>
            </a:r>
            <a:r>
              <a:rPr lang="en-US" sz="2000" b="1" dirty="0" err="1"/>
              <a:t>daya</a:t>
            </a:r>
            <a:r>
              <a:rPr lang="en-US" sz="2000" dirty="0"/>
              <a:t> yang </a:t>
            </a:r>
            <a:r>
              <a:rPr lang="en-US" sz="2000" dirty="0" err="1"/>
              <a:t>mampu</a:t>
            </a:r>
            <a:r>
              <a:rPr lang="en-US" sz="2000" dirty="0"/>
              <a:t> </a:t>
            </a:r>
            <a:r>
              <a:rPr lang="en-US" sz="2000" dirty="0" err="1"/>
              <a:t>dilewatkannya</a:t>
            </a:r>
            <a:endParaRPr lang="en-US" sz="2000" b="1" dirty="0">
              <a:solidFill>
                <a:srgbClr val="FF0000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en-US" sz="2000" b="1" dirty="0">
                <a:solidFill>
                  <a:srgbClr val="FF0000"/>
                </a:solidFill>
              </a:rPr>
              <a:t>Resistor</a:t>
            </a:r>
            <a:r>
              <a:rPr lang="en-US" sz="2000" dirty="0"/>
              <a:t> </a:t>
            </a:r>
            <a:r>
              <a:rPr lang="en-US" sz="2000" b="1" dirty="0" err="1"/>
              <a:t>disimbolkan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huruf</a:t>
            </a:r>
            <a:r>
              <a:rPr lang="en-US" sz="2000" dirty="0"/>
              <a:t> “</a:t>
            </a:r>
            <a:r>
              <a:rPr lang="en-US" sz="2000" b="1" dirty="0"/>
              <a:t>R</a:t>
            </a:r>
            <a:r>
              <a:rPr lang="en-US" sz="2000" dirty="0"/>
              <a:t>”.</a:t>
            </a:r>
            <a:endParaRPr lang="sv-SE" sz="2000" dirty="0"/>
          </a:p>
          <a:p>
            <a:pPr marL="285750" indent="-285750" algn="just">
              <a:buFontTx/>
              <a:buChar char="-"/>
            </a:pPr>
            <a:r>
              <a:rPr lang="sv-SE" sz="2000" b="1" dirty="0"/>
              <a:t>Satuan/nilai</a:t>
            </a:r>
            <a:r>
              <a:rPr lang="sv-SE" sz="2000" dirty="0"/>
              <a:t> resistansi resistor </a:t>
            </a:r>
            <a:r>
              <a:rPr lang="sv-SE" sz="2000" b="1" dirty="0"/>
              <a:t>Ohm</a:t>
            </a:r>
            <a:r>
              <a:rPr lang="sv-SE" sz="2000" dirty="0"/>
              <a:t>, simbol </a:t>
            </a:r>
            <a:r>
              <a:rPr lang="sv-SE" sz="2000" b="1" dirty="0"/>
              <a:t>Omega (Ω).</a:t>
            </a:r>
          </a:p>
          <a:p>
            <a:pPr marL="285750" indent="-285750" algn="just">
              <a:buFontTx/>
              <a:buChar char="-"/>
            </a:pPr>
            <a:r>
              <a:rPr lang="en-US" sz="2000" b="1" dirty="0" err="1"/>
              <a:t>Hukum</a:t>
            </a:r>
            <a:r>
              <a:rPr lang="en-US" sz="2000" b="1" dirty="0"/>
              <a:t> Ohm </a:t>
            </a:r>
            <a:r>
              <a:rPr lang="en-US" sz="2000" b="1" dirty="0" err="1"/>
              <a:t>menyatakan</a:t>
            </a:r>
            <a:r>
              <a:rPr lang="en-US" sz="2000" b="1" dirty="0"/>
              <a:t> </a:t>
            </a:r>
            <a:r>
              <a:rPr lang="en-US" sz="2000" b="1" dirty="0" err="1"/>
              <a:t>resistansi</a:t>
            </a:r>
            <a:r>
              <a:rPr lang="en-US" sz="2000" b="1" dirty="0"/>
              <a:t> </a:t>
            </a:r>
            <a:r>
              <a:rPr lang="en-US" sz="2000" b="1" dirty="0" err="1"/>
              <a:t>berbanding</a:t>
            </a:r>
            <a:r>
              <a:rPr lang="en-US" sz="2000" b="1" dirty="0"/>
              <a:t> </a:t>
            </a:r>
            <a:r>
              <a:rPr lang="en-US" sz="2000" b="1" dirty="0" err="1"/>
              <a:t>terbalik</a:t>
            </a:r>
            <a:r>
              <a:rPr lang="en-US" sz="2000" b="1" dirty="0"/>
              <a:t> </a:t>
            </a:r>
            <a:r>
              <a:rPr lang="en-US" sz="2000" b="1" dirty="0" err="1"/>
              <a:t>dengan</a:t>
            </a:r>
            <a:r>
              <a:rPr lang="en-US" sz="2000" b="1" dirty="0"/>
              <a:t> </a:t>
            </a:r>
            <a:r>
              <a:rPr lang="en-US" sz="2000" b="1" dirty="0" err="1"/>
              <a:t>jumlah</a:t>
            </a:r>
            <a:r>
              <a:rPr lang="en-US" sz="2000" b="1" dirty="0"/>
              <a:t> </a:t>
            </a:r>
            <a:r>
              <a:rPr lang="en-US" sz="2000" b="1" dirty="0" err="1"/>
              <a:t>arus</a:t>
            </a:r>
            <a:r>
              <a:rPr lang="en-US" sz="2000" b="1" dirty="0"/>
              <a:t> yang </a:t>
            </a:r>
            <a:r>
              <a:rPr lang="en-US" sz="2000" b="1" dirty="0" err="1"/>
              <a:t>mengalir</a:t>
            </a:r>
            <a:r>
              <a:rPr lang="en-US" sz="2000" b="1" dirty="0"/>
              <a:t> </a:t>
            </a:r>
            <a:r>
              <a:rPr lang="en-US" sz="2000" b="1" dirty="0" err="1"/>
              <a:t>melaluinya</a:t>
            </a:r>
            <a:r>
              <a:rPr lang="en-US" sz="2000" b="1" dirty="0"/>
              <a:t>.</a:t>
            </a:r>
          </a:p>
          <a:p>
            <a:pPr marL="285750" indent="-285750" algn="just">
              <a:buFontTx/>
              <a:buChar char="-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760" y="3345905"/>
            <a:ext cx="3764025" cy="22799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" r="5334"/>
          <a:stretch/>
        </p:blipFill>
        <p:spPr>
          <a:xfrm>
            <a:off x="461530" y="738474"/>
            <a:ext cx="4216894" cy="21289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8" b="22718"/>
          <a:stretch/>
        </p:blipFill>
        <p:spPr>
          <a:xfrm>
            <a:off x="9397406" y="4120938"/>
            <a:ext cx="2610036" cy="255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9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" cy="68580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8223" y="764223"/>
            <a:ext cx="909955" cy="112776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9005" y="6150505"/>
            <a:ext cx="4407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bg1"/>
                </a:solidFill>
                <a:latin typeface="Arial Black" panose="020B0A04020102020204" pitchFamily="34" charset="0"/>
              </a:rPr>
              <a:t>Institut</a:t>
            </a:r>
            <a:r>
              <a:rPr lang="en-US" sz="2800" i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2800" i="1" dirty="0" err="1">
                <a:solidFill>
                  <a:schemeClr val="bg1"/>
                </a:solidFill>
                <a:latin typeface="Arial Black" panose="020B0A04020102020204" pitchFamily="34" charset="0"/>
              </a:rPr>
              <a:t>Teknologi</a:t>
            </a:r>
            <a:r>
              <a:rPr lang="en-US" sz="2800" i="1" dirty="0">
                <a:solidFill>
                  <a:schemeClr val="bg1"/>
                </a:solidFill>
                <a:latin typeface="Arial Black" panose="020B0A04020102020204" pitchFamily="34" charset="0"/>
              </a:rPr>
              <a:t> Del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04741" y="153215"/>
            <a:ext cx="1809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Arial Black" panose="020B0A04020102020204" pitchFamily="34" charset="0"/>
              </a:rPr>
              <a:t>Resistor</a:t>
            </a:r>
          </a:p>
        </p:txBody>
      </p:sp>
      <p:sp>
        <p:nvSpPr>
          <p:cNvPr id="29" name="Subtitle 2"/>
          <p:cNvSpPr>
            <a:spLocks noGrp="1"/>
          </p:cNvSpPr>
          <p:nvPr>
            <p:ph type="subTitle" idx="1"/>
          </p:nvPr>
        </p:nvSpPr>
        <p:spPr>
          <a:xfrm>
            <a:off x="4800784" y="282694"/>
            <a:ext cx="7268857" cy="5504267"/>
          </a:xfrm>
        </p:spPr>
        <p:txBody>
          <a:bodyPr>
            <a:noAutofit/>
          </a:bodyPr>
          <a:lstStyle/>
          <a:p>
            <a:pPr marL="285750" indent="-285750" algn="just">
              <a:buFontTx/>
              <a:buChar char="-"/>
            </a:pPr>
            <a:r>
              <a:rPr lang="en-US" sz="1800" b="1" dirty="0" err="1">
                <a:solidFill>
                  <a:srgbClr val="FF0000"/>
                </a:solidFill>
              </a:rPr>
              <a:t>Kapasitas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sz="1800" b="1" dirty="0" err="1">
                <a:solidFill>
                  <a:srgbClr val="FF0000"/>
                </a:solidFill>
              </a:rPr>
              <a:t>daya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resistor </a:t>
            </a:r>
            <a:r>
              <a:rPr lang="en-US" sz="1800" dirty="0" err="1"/>
              <a:t>merupakan</a:t>
            </a:r>
            <a:r>
              <a:rPr lang="en-US" sz="1800" dirty="0"/>
              <a:t> </a:t>
            </a:r>
            <a:r>
              <a:rPr lang="en-US" sz="1800" dirty="0" err="1"/>
              <a:t>nilai</a:t>
            </a:r>
            <a:r>
              <a:rPr lang="en-US" sz="1800" dirty="0"/>
              <a:t> </a:t>
            </a:r>
            <a:r>
              <a:rPr lang="en-US" sz="1800" dirty="0" err="1"/>
              <a:t>daya</a:t>
            </a:r>
            <a:r>
              <a:rPr lang="en-US" sz="1800" dirty="0"/>
              <a:t> </a:t>
            </a:r>
            <a:r>
              <a:rPr lang="en-US" sz="1800" dirty="0" err="1"/>
              <a:t>maksimum</a:t>
            </a:r>
            <a:r>
              <a:rPr lang="en-US" sz="1800" dirty="0"/>
              <a:t> yang </a:t>
            </a:r>
            <a:r>
              <a:rPr lang="en-US" sz="1800" dirty="0" err="1"/>
              <a:t>mampu</a:t>
            </a:r>
            <a:r>
              <a:rPr lang="en-US" sz="1800" dirty="0"/>
              <a:t> </a:t>
            </a:r>
            <a:r>
              <a:rPr lang="en-US" sz="1800" dirty="0" err="1"/>
              <a:t>dilewatkan</a:t>
            </a:r>
            <a:r>
              <a:rPr lang="en-US" sz="1800" dirty="0"/>
              <a:t> </a:t>
            </a:r>
            <a:r>
              <a:rPr lang="en-US" sz="1800" dirty="0" err="1"/>
              <a:t>oleh</a:t>
            </a:r>
            <a:r>
              <a:rPr lang="en-US" sz="1800" dirty="0"/>
              <a:t> resistor </a:t>
            </a:r>
            <a:r>
              <a:rPr lang="en-US" sz="1800" dirty="0" err="1"/>
              <a:t>tersebut</a:t>
            </a:r>
            <a:r>
              <a:rPr lang="en-US" sz="1800" dirty="0"/>
              <a:t>. </a:t>
            </a:r>
          </a:p>
          <a:p>
            <a:pPr marL="285750" indent="-285750" algn="just">
              <a:buFontTx/>
              <a:buChar char="-"/>
            </a:pPr>
            <a:r>
              <a:rPr lang="en-US" sz="1800" dirty="0" err="1"/>
              <a:t>Nilai</a:t>
            </a:r>
            <a:r>
              <a:rPr lang="en-US" sz="1800" dirty="0"/>
              <a:t> </a:t>
            </a:r>
            <a:r>
              <a:rPr lang="en-US" sz="1800" dirty="0" err="1"/>
              <a:t>kapasitas</a:t>
            </a:r>
            <a:r>
              <a:rPr lang="en-US" sz="1800" dirty="0"/>
              <a:t> </a:t>
            </a:r>
            <a:r>
              <a:rPr lang="en-US" sz="1800" dirty="0" err="1"/>
              <a:t>daya</a:t>
            </a:r>
            <a:r>
              <a:rPr lang="en-US" sz="1800" dirty="0"/>
              <a:t> resistor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dikenali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ukuran</a:t>
            </a:r>
            <a:r>
              <a:rPr lang="en-US" sz="1800" dirty="0"/>
              <a:t> </a:t>
            </a:r>
            <a:r>
              <a:rPr lang="en-US" sz="1800" dirty="0" err="1"/>
              <a:t>fisik</a:t>
            </a:r>
            <a:r>
              <a:rPr lang="en-US" sz="1800" dirty="0"/>
              <a:t> resistor </a:t>
            </a:r>
          </a:p>
          <a:p>
            <a:pPr marL="285750" indent="-285750" algn="just">
              <a:buFontTx/>
              <a:buChar char="-"/>
            </a:pPr>
            <a:r>
              <a:rPr lang="en-US" sz="1800" dirty="0" err="1"/>
              <a:t>Kapasitas</a:t>
            </a:r>
            <a:r>
              <a:rPr lang="en-US" sz="1800" dirty="0"/>
              <a:t> </a:t>
            </a:r>
            <a:r>
              <a:rPr lang="en-US" sz="1800" dirty="0" err="1"/>
              <a:t>daya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satuan</a:t>
            </a:r>
            <a:r>
              <a:rPr lang="en-US" sz="1800" dirty="0"/>
              <a:t> Watt. </a:t>
            </a:r>
          </a:p>
          <a:p>
            <a:pPr marL="285750" indent="-285750" algn="just">
              <a:buFontTx/>
              <a:buChar char="-"/>
            </a:pPr>
            <a:r>
              <a:rPr lang="en-US" sz="1800" dirty="0" err="1"/>
              <a:t>Kapasitas</a:t>
            </a:r>
            <a:r>
              <a:rPr lang="en-US" sz="1800" dirty="0"/>
              <a:t> </a:t>
            </a:r>
            <a:r>
              <a:rPr lang="en-US" sz="1800" dirty="0" err="1"/>
              <a:t>daya</a:t>
            </a:r>
            <a:r>
              <a:rPr lang="en-US" sz="1800" dirty="0"/>
              <a:t> resistor </a:t>
            </a:r>
            <a:r>
              <a:rPr lang="en-US" sz="1800" dirty="0" err="1"/>
              <a:t>penting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menghindari</a:t>
            </a:r>
            <a:r>
              <a:rPr lang="en-US" sz="1800" dirty="0"/>
              <a:t> resistor </a:t>
            </a:r>
            <a:r>
              <a:rPr lang="en-US" sz="1800" dirty="0" err="1"/>
              <a:t>rusak</a:t>
            </a:r>
            <a:r>
              <a:rPr lang="en-US" sz="1800" dirty="0"/>
              <a:t> </a:t>
            </a:r>
            <a:r>
              <a:rPr lang="en-US" sz="1800" dirty="0" err="1"/>
              <a:t>karena</a:t>
            </a:r>
            <a:r>
              <a:rPr lang="en-US" sz="1800" dirty="0"/>
              <a:t> </a:t>
            </a:r>
            <a:r>
              <a:rPr lang="en-US" sz="1800" dirty="0" err="1"/>
              <a:t>terjadi</a:t>
            </a:r>
            <a:r>
              <a:rPr lang="en-US" sz="1800" dirty="0"/>
              <a:t> </a:t>
            </a:r>
            <a:r>
              <a:rPr lang="en-US" sz="1800" dirty="0" err="1"/>
              <a:t>kelebihan</a:t>
            </a:r>
            <a:r>
              <a:rPr lang="en-US" sz="1800" dirty="0"/>
              <a:t> </a:t>
            </a:r>
            <a:r>
              <a:rPr lang="en-US" sz="1800" dirty="0" err="1"/>
              <a:t>daya</a:t>
            </a:r>
            <a:r>
              <a:rPr lang="en-US" sz="1800" dirty="0"/>
              <a:t> yang </a:t>
            </a:r>
            <a:r>
              <a:rPr lang="en-US" sz="1800" dirty="0" err="1"/>
              <a:t>mengalir</a:t>
            </a:r>
            <a:r>
              <a:rPr lang="en-US" sz="1800" dirty="0"/>
              <a:t> </a:t>
            </a:r>
            <a:r>
              <a:rPr lang="en-US" sz="1800" dirty="0" err="1"/>
              <a:t>membuat</a:t>
            </a:r>
            <a:r>
              <a:rPr lang="en-US" sz="1800" dirty="0"/>
              <a:t> resistor </a:t>
            </a:r>
            <a:r>
              <a:rPr lang="en-US" sz="1800" dirty="0" err="1"/>
              <a:t>terbakar</a:t>
            </a:r>
            <a:r>
              <a:rPr lang="en-US" sz="1800" dirty="0"/>
              <a:t>. </a:t>
            </a:r>
          </a:p>
          <a:p>
            <a:pPr marL="285750" indent="-285750" algn="just">
              <a:buFontTx/>
              <a:buChar char="-"/>
            </a:pPr>
            <a:r>
              <a:rPr lang="en-US" sz="1800" b="1" dirty="0" err="1">
                <a:solidFill>
                  <a:srgbClr val="FF0000"/>
                </a:solidFill>
              </a:rPr>
              <a:t>Toleransi</a:t>
            </a:r>
            <a:r>
              <a:rPr lang="en-US" sz="1800" b="1" dirty="0">
                <a:solidFill>
                  <a:srgbClr val="FF0000"/>
                </a:solidFill>
              </a:rPr>
              <a:t> resistor </a:t>
            </a:r>
            <a:r>
              <a:rPr lang="en-US" sz="1800" dirty="0" err="1"/>
              <a:t>merupakan</a:t>
            </a:r>
            <a:r>
              <a:rPr lang="en-US" sz="1800" dirty="0"/>
              <a:t> </a:t>
            </a:r>
            <a:r>
              <a:rPr lang="en-US" sz="1800" dirty="0" err="1"/>
              <a:t>perubahan</a:t>
            </a:r>
            <a:r>
              <a:rPr lang="en-US" sz="1800" dirty="0"/>
              <a:t> </a:t>
            </a:r>
            <a:r>
              <a:rPr lang="en-US" sz="1800" dirty="0" err="1"/>
              <a:t>nilai</a:t>
            </a:r>
            <a:r>
              <a:rPr lang="en-US" sz="1800" dirty="0"/>
              <a:t> </a:t>
            </a:r>
            <a:r>
              <a:rPr lang="en-US" sz="1800" dirty="0" err="1"/>
              <a:t>resistansi</a:t>
            </a:r>
            <a:r>
              <a:rPr lang="en-US" sz="1800" dirty="0"/>
              <a:t>.</a:t>
            </a:r>
          </a:p>
          <a:p>
            <a:pPr marL="285750" indent="-285750" algn="just">
              <a:buFontTx/>
              <a:buChar char="-"/>
            </a:pPr>
            <a:r>
              <a:rPr lang="en-US" sz="1800" dirty="0" err="1"/>
              <a:t>Toleransi</a:t>
            </a:r>
            <a:r>
              <a:rPr lang="en-US" sz="1800" dirty="0"/>
              <a:t> resistor </a:t>
            </a:r>
            <a:r>
              <a:rPr lang="en-US" sz="1800" dirty="0" err="1"/>
              <a:t>salah</a:t>
            </a:r>
            <a:r>
              <a:rPr lang="en-US" sz="1800" dirty="0"/>
              <a:t> </a:t>
            </a:r>
            <a:r>
              <a:rPr lang="en-US" sz="1800" dirty="0" err="1"/>
              <a:t>satu</a:t>
            </a:r>
            <a:r>
              <a:rPr lang="en-US" sz="1800" dirty="0"/>
              <a:t> </a:t>
            </a:r>
            <a:r>
              <a:rPr lang="en-US" sz="1800" dirty="0" err="1"/>
              <a:t>perubahan</a:t>
            </a:r>
            <a:r>
              <a:rPr lang="en-US" sz="1800" dirty="0"/>
              <a:t> </a:t>
            </a:r>
            <a:r>
              <a:rPr lang="en-US" sz="1800" dirty="0" err="1"/>
              <a:t>karakteristik</a:t>
            </a:r>
            <a:r>
              <a:rPr lang="en-US" sz="1800" dirty="0"/>
              <a:t> resistor yang </a:t>
            </a:r>
            <a:r>
              <a:rPr lang="en-US" sz="1800" dirty="0" err="1"/>
              <a:t>terjadi</a:t>
            </a:r>
            <a:r>
              <a:rPr lang="en-US" sz="1800" dirty="0"/>
              <a:t> </a:t>
            </a:r>
            <a:r>
              <a:rPr lang="en-US" sz="1800" dirty="0" err="1"/>
              <a:t>akibat</a:t>
            </a:r>
            <a:r>
              <a:rPr lang="en-US" sz="1800" dirty="0"/>
              <a:t> </a:t>
            </a:r>
            <a:r>
              <a:rPr lang="en-US" sz="1800" dirty="0" err="1"/>
              <a:t>operasional</a:t>
            </a:r>
            <a:r>
              <a:rPr lang="en-US" sz="1800" dirty="0"/>
              <a:t> resistor </a:t>
            </a:r>
            <a:r>
              <a:rPr lang="en-US" sz="1800" dirty="0" err="1"/>
              <a:t>tersebut</a:t>
            </a:r>
            <a:r>
              <a:rPr lang="en-US" sz="1800" dirty="0"/>
              <a:t>.</a:t>
            </a:r>
          </a:p>
          <a:p>
            <a:pPr marL="285750" indent="-285750" algn="just">
              <a:buFontTx/>
              <a:buChar char="-"/>
            </a:pPr>
            <a:r>
              <a:rPr lang="en-US" sz="1800" dirty="0" err="1"/>
              <a:t>Nilai</a:t>
            </a:r>
            <a:r>
              <a:rPr lang="en-US" sz="1800" dirty="0"/>
              <a:t> </a:t>
            </a:r>
            <a:r>
              <a:rPr lang="en-US" sz="1800" dirty="0" err="1"/>
              <a:t>toleransi</a:t>
            </a:r>
            <a:r>
              <a:rPr lang="en-US" sz="1800" dirty="0"/>
              <a:t> resistor: </a:t>
            </a:r>
            <a:r>
              <a:rPr lang="en-US" sz="1800" dirty="0" err="1"/>
              <a:t>toleransi</a:t>
            </a:r>
            <a:r>
              <a:rPr lang="en-US" sz="1800" dirty="0"/>
              <a:t> </a:t>
            </a:r>
            <a:r>
              <a:rPr lang="en-US" sz="1800" dirty="0" err="1"/>
              <a:t>kesalahan</a:t>
            </a:r>
            <a:r>
              <a:rPr lang="en-US" sz="1800" dirty="0"/>
              <a:t> 1% (resistor 1%), </a:t>
            </a:r>
            <a:r>
              <a:rPr lang="en-US" sz="1800" dirty="0" err="1"/>
              <a:t>toleransi</a:t>
            </a:r>
            <a:r>
              <a:rPr lang="en-US" sz="1800" dirty="0"/>
              <a:t> </a:t>
            </a:r>
            <a:r>
              <a:rPr lang="en-US" sz="1800" dirty="0" err="1"/>
              <a:t>kesalahan</a:t>
            </a:r>
            <a:r>
              <a:rPr lang="en-US" sz="1800" dirty="0"/>
              <a:t> 2% (resistor2%), </a:t>
            </a:r>
            <a:r>
              <a:rPr lang="en-US" sz="1800" dirty="0" err="1"/>
              <a:t>toleransi</a:t>
            </a:r>
            <a:r>
              <a:rPr lang="en-US" sz="1800" dirty="0"/>
              <a:t> </a:t>
            </a:r>
            <a:r>
              <a:rPr lang="en-US" sz="1800" dirty="0" err="1"/>
              <a:t>kesalahan</a:t>
            </a:r>
            <a:r>
              <a:rPr lang="en-US" sz="1800" dirty="0"/>
              <a:t> 5% (resistor 5%)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toleransi</a:t>
            </a:r>
            <a:r>
              <a:rPr lang="en-US" sz="1800" dirty="0"/>
              <a:t> 10% (resistor 10%).</a:t>
            </a:r>
          </a:p>
          <a:p>
            <a:pPr marL="285750" indent="-285750" algn="just">
              <a:buFontTx/>
              <a:buChar char="-"/>
            </a:pPr>
            <a:r>
              <a:rPr lang="en-US" sz="1800" dirty="0" err="1"/>
              <a:t>Nilai</a:t>
            </a:r>
            <a:r>
              <a:rPr lang="en-US" sz="1800" dirty="0"/>
              <a:t> </a:t>
            </a:r>
            <a:r>
              <a:rPr lang="en-US" sz="1800" dirty="0" err="1"/>
              <a:t>toleransi</a:t>
            </a:r>
            <a:r>
              <a:rPr lang="en-US" sz="1800" dirty="0"/>
              <a:t> resistor </a:t>
            </a:r>
            <a:r>
              <a:rPr lang="en-US" sz="1800" dirty="0" err="1"/>
              <a:t>selalu</a:t>
            </a:r>
            <a:r>
              <a:rPr lang="en-US" sz="1800" dirty="0"/>
              <a:t> </a:t>
            </a:r>
            <a:r>
              <a:rPr lang="en-US" sz="1800" dirty="0" err="1"/>
              <a:t>dicantumkan</a:t>
            </a:r>
            <a:r>
              <a:rPr lang="en-US" sz="1800" dirty="0"/>
              <a:t> di </a:t>
            </a:r>
            <a:r>
              <a:rPr lang="en-US" sz="1800" dirty="0" err="1"/>
              <a:t>kemasan</a:t>
            </a:r>
            <a:r>
              <a:rPr lang="en-US" sz="1800" dirty="0"/>
              <a:t> resistor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kode</a:t>
            </a:r>
            <a:r>
              <a:rPr lang="en-US" sz="1800" dirty="0"/>
              <a:t> </a:t>
            </a:r>
            <a:r>
              <a:rPr lang="en-US" sz="1800" dirty="0" err="1"/>
              <a:t>warna</a:t>
            </a:r>
            <a:r>
              <a:rPr lang="en-US" sz="1800" dirty="0"/>
              <a:t> </a:t>
            </a:r>
            <a:r>
              <a:rPr lang="en-US" sz="1800" dirty="0" err="1"/>
              <a:t>maupun</a:t>
            </a:r>
            <a:r>
              <a:rPr lang="en-US" sz="1800" dirty="0"/>
              <a:t> </a:t>
            </a:r>
            <a:r>
              <a:rPr lang="en-US" sz="1800" dirty="0" err="1"/>
              <a:t>kode</a:t>
            </a:r>
            <a:r>
              <a:rPr lang="en-US" sz="1800" dirty="0"/>
              <a:t> </a:t>
            </a:r>
            <a:r>
              <a:rPr lang="en-US" sz="1800" dirty="0" err="1"/>
              <a:t>huruf</a:t>
            </a:r>
            <a:r>
              <a:rPr lang="en-US" sz="1800" dirty="0"/>
              <a:t>. </a:t>
            </a:r>
          </a:p>
          <a:p>
            <a:pPr marL="285750" indent="-285750" algn="just">
              <a:buFontTx/>
              <a:buChar char="-"/>
            </a:pPr>
            <a:r>
              <a:rPr lang="en-US" sz="1800" dirty="0" err="1"/>
              <a:t>Contoh</a:t>
            </a:r>
            <a:r>
              <a:rPr lang="en-US" sz="1800" dirty="0"/>
              <a:t>: resistor </a:t>
            </a:r>
            <a:r>
              <a:rPr lang="en-US" sz="1800" dirty="0" err="1"/>
              <a:t>toleransi</a:t>
            </a:r>
            <a:r>
              <a:rPr lang="en-US" sz="1800" dirty="0"/>
              <a:t> 5% </a:t>
            </a:r>
            <a:r>
              <a:rPr lang="en-US" sz="1800" dirty="0" err="1"/>
              <a:t>dituliskan</a:t>
            </a:r>
            <a:r>
              <a:rPr lang="en-US" sz="1800" dirty="0"/>
              <a:t> </a:t>
            </a:r>
            <a:r>
              <a:rPr lang="en-US" sz="1800" dirty="0" err="1"/>
              <a:t>kode</a:t>
            </a:r>
            <a:r>
              <a:rPr lang="en-US" sz="1800" dirty="0"/>
              <a:t> </a:t>
            </a:r>
            <a:r>
              <a:rPr lang="en-US" sz="1800" dirty="0" err="1"/>
              <a:t>warna</a:t>
            </a:r>
            <a:r>
              <a:rPr lang="en-US" sz="1800" dirty="0"/>
              <a:t> </a:t>
            </a:r>
            <a:r>
              <a:rPr lang="en-US" sz="1800" dirty="0" err="1"/>
              <a:t>pada</a:t>
            </a:r>
            <a:r>
              <a:rPr lang="en-US" sz="1800" dirty="0"/>
              <a:t> </a:t>
            </a:r>
            <a:r>
              <a:rPr lang="en-US" sz="1800" dirty="0" err="1"/>
              <a:t>cincin</a:t>
            </a:r>
            <a:r>
              <a:rPr lang="en-US" sz="1800" dirty="0"/>
              <a:t> </a:t>
            </a:r>
            <a:r>
              <a:rPr lang="en-US" sz="1800" dirty="0" err="1"/>
              <a:t>ke</a:t>
            </a:r>
            <a:r>
              <a:rPr lang="en-US" sz="1800" dirty="0"/>
              <a:t> 4 </a:t>
            </a:r>
            <a:r>
              <a:rPr lang="en-US" sz="1800" dirty="0" err="1"/>
              <a:t>warna</a:t>
            </a:r>
            <a:r>
              <a:rPr lang="en-US" sz="1800" dirty="0"/>
              <a:t> </a:t>
            </a:r>
            <a:r>
              <a:rPr lang="en-US" sz="1800" dirty="0" err="1"/>
              <a:t>emas</a:t>
            </a:r>
            <a:r>
              <a:rPr lang="en-US" sz="1800" dirty="0"/>
              <a:t>. </a:t>
            </a:r>
          </a:p>
          <a:p>
            <a:pPr marL="285750" indent="-285750" algn="just">
              <a:buFontTx/>
              <a:buChar char="-"/>
            </a:pPr>
            <a:r>
              <a:rPr lang="en-US" sz="1800" dirty="0"/>
              <a:t>Resistor </a:t>
            </a:r>
            <a:r>
              <a:rPr lang="en-US" sz="1800" dirty="0" err="1"/>
              <a:t>dipasaran</a:t>
            </a:r>
            <a:r>
              <a:rPr lang="en-US" sz="1800" dirty="0"/>
              <a:t>: resistor 5% </a:t>
            </a:r>
            <a:r>
              <a:rPr lang="en-US" sz="1800" dirty="0" err="1"/>
              <a:t>dan</a:t>
            </a:r>
            <a:r>
              <a:rPr lang="en-US" sz="1800" dirty="0"/>
              <a:t> resistor 1%.</a:t>
            </a:r>
          </a:p>
          <a:p>
            <a:pPr marL="285750" indent="-285750" algn="just">
              <a:buFontTx/>
              <a:buChar char="-"/>
            </a:pPr>
            <a:endParaRPr lang="en-US" sz="1800" dirty="0"/>
          </a:p>
          <a:p>
            <a:pPr marL="285750" indent="-285750" algn="just">
              <a:buFontTx/>
              <a:buChar char="-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760" y="3345905"/>
            <a:ext cx="3764025" cy="22799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" r="5334"/>
          <a:stretch/>
        </p:blipFill>
        <p:spPr>
          <a:xfrm>
            <a:off x="461530" y="738474"/>
            <a:ext cx="4216894" cy="212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671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" cy="68580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8223" y="764223"/>
            <a:ext cx="909955" cy="112776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9005" y="6150505"/>
            <a:ext cx="4407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bg1"/>
                </a:solidFill>
                <a:latin typeface="Arial Black" panose="020B0A04020102020204" pitchFamily="34" charset="0"/>
              </a:rPr>
              <a:t>Institut</a:t>
            </a:r>
            <a:r>
              <a:rPr lang="en-US" sz="2800" i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2800" i="1" dirty="0" err="1">
                <a:solidFill>
                  <a:schemeClr val="bg1"/>
                </a:solidFill>
                <a:latin typeface="Arial Black" panose="020B0A04020102020204" pitchFamily="34" charset="0"/>
              </a:rPr>
              <a:t>Teknologi</a:t>
            </a:r>
            <a:r>
              <a:rPr lang="en-US" sz="2800" i="1" dirty="0">
                <a:solidFill>
                  <a:schemeClr val="bg1"/>
                </a:solidFill>
                <a:latin typeface="Arial Black" panose="020B0A04020102020204" pitchFamily="34" charset="0"/>
              </a:rPr>
              <a:t> Del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04741" y="153215"/>
            <a:ext cx="3215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Arial Black" panose="020B0A04020102020204" pitchFamily="34" charset="0"/>
              </a:rPr>
              <a:t>Jenis2 Resistor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9602" y="3000009"/>
            <a:ext cx="3764025" cy="22799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" r="5334"/>
          <a:stretch/>
        </p:blipFill>
        <p:spPr>
          <a:xfrm>
            <a:off x="914399" y="743848"/>
            <a:ext cx="4216894" cy="21289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3968" y="102593"/>
            <a:ext cx="6319560" cy="579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873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" cy="68580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8223" y="764223"/>
            <a:ext cx="909955" cy="112776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9005" y="6150505"/>
            <a:ext cx="4407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bg1"/>
                </a:solidFill>
                <a:latin typeface="Arial Black" panose="020B0A04020102020204" pitchFamily="34" charset="0"/>
              </a:rPr>
              <a:t>Institut</a:t>
            </a:r>
            <a:r>
              <a:rPr lang="en-US" sz="2800" i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2800" i="1" dirty="0" err="1">
                <a:solidFill>
                  <a:schemeClr val="bg1"/>
                </a:solidFill>
                <a:latin typeface="Arial Black" panose="020B0A04020102020204" pitchFamily="34" charset="0"/>
              </a:rPr>
              <a:t>Teknologi</a:t>
            </a:r>
            <a:r>
              <a:rPr lang="en-US" sz="2800" i="1" dirty="0">
                <a:solidFill>
                  <a:schemeClr val="bg1"/>
                </a:solidFill>
                <a:latin typeface="Arial Black" panose="020B0A04020102020204" pitchFamily="34" charset="0"/>
              </a:rPr>
              <a:t> Del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04741" y="153215"/>
            <a:ext cx="6399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Arial Black" panose="020B0A04020102020204" pitchFamily="34" charset="0"/>
              </a:rPr>
              <a:t>Resistor </a:t>
            </a:r>
            <a:r>
              <a:rPr lang="en-US" sz="2800" i="1" dirty="0" err="1">
                <a:latin typeface="Arial Black" panose="020B0A04020102020204" pitchFamily="34" charset="0"/>
              </a:rPr>
              <a:t>Tetap</a:t>
            </a:r>
            <a:r>
              <a:rPr lang="en-US" sz="2800" i="1" dirty="0">
                <a:latin typeface="Arial Black" panose="020B0A04020102020204" pitchFamily="34" charset="0"/>
              </a:rPr>
              <a:t> (Fixed Resistor)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5436065" y="812228"/>
            <a:ext cx="6593747" cy="4251124"/>
          </a:xfrm>
        </p:spPr>
        <p:txBody>
          <a:bodyPr>
            <a:noAutofit/>
          </a:bodyPr>
          <a:lstStyle/>
          <a:p>
            <a:pPr marL="285750" indent="-285750" algn="just">
              <a:buFontTx/>
              <a:buChar char="-"/>
            </a:pPr>
            <a:r>
              <a:rPr lang="en-US" sz="1800" b="1" dirty="0">
                <a:solidFill>
                  <a:srgbClr val="FF0000"/>
                </a:solidFill>
              </a:rPr>
              <a:t>Fixed Resistor </a:t>
            </a:r>
            <a:r>
              <a:rPr lang="en-US" sz="1800" dirty="0" err="1"/>
              <a:t>adalah</a:t>
            </a:r>
            <a:r>
              <a:rPr lang="en-US" sz="1800" dirty="0"/>
              <a:t> Resistor </a:t>
            </a:r>
            <a:r>
              <a:rPr lang="en-US" sz="1800" dirty="0" err="1"/>
              <a:t>memiliki</a:t>
            </a:r>
            <a:r>
              <a:rPr lang="en-US" sz="1800" dirty="0"/>
              <a:t> </a:t>
            </a:r>
            <a:r>
              <a:rPr lang="en-US" sz="1800" b="1" dirty="0" err="1"/>
              <a:t>nilai</a:t>
            </a:r>
            <a:r>
              <a:rPr lang="en-US" sz="1800" b="1" dirty="0"/>
              <a:t> </a:t>
            </a:r>
            <a:r>
              <a:rPr lang="en-US" sz="1800" b="1" dirty="0" err="1"/>
              <a:t>resistansinya</a:t>
            </a:r>
            <a:r>
              <a:rPr lang="en-US" sz="1800" b="1" dirty="0"/>
              <a:t> </a:t>
            </a:r>
            <a:r>
              <a:rPr lang="en-US" sz="1800" b="1" dirty="0" err="1"/>
              <a:t>tetap</a:t>
            </a:r>
            <a:r>
              <a:rPr lang="en-US" sz="1800" dirty="0"/>
              <a:t>. </a:t>
            </a:r>
          </a:p>
          <a:p>
            <a:pPr marL="285750" indent="-285750" algn="just">
              <a:buFontTx/>
              <a:buChar char="-"/>
            </a:pPr>
            <a:r>
              <a:rPr lang="en-US" sz="1800" b="1" dirty="0" err="1">
                <a:solidFill>
                  <a:srgbClr val="FF0000"/>
                </a:solidFill>
              </a:rPr>
              <a:t>Nilai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sz="1800" b="1" dirty="0" err="1">
                <a:solidFill>
                  <a:srgbClr val="FF0000"/>
                </a:solidFill>
              </a:rPr>
              <a:t>Resistansi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Hambatan</a:t>
            </a:r>
            <a:r>
              <a:rPr lang="en-US" sz="1800" dirty="0"/>
              <a:t> </a:t>
            </a:r>
            <a:r>
              <a:rPr lang="en-US" sz="1800" dirty="0" err="1"/>
              <a:t>ditandai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b="1" dirty="0" err="1"/>
              <a:t>kode</a:t>
            </a:r>
            <a:r>
              <a:rPr lang="en-US" sz="1800" b="1" dirty="0"/>
              <a:t> </a:t>
            </a:r>
            <a:r>
              <a:rPr lang="en-US" sz="1800" b="1" dirty="0" err="1"/>
              <a:t>warna</a:t>
            </a:r>
            <a:r>
              <a:rPr lang="en-US" sz="1800" b="1" dirty="0"/>
              <a:t> </a:t>
            </a:r>
            <a:r>
              <a:rPr lang="en-US" sz="1800" b="1" dirty="0" err="1"/>
              <a:t>ataupun</a:t>
            </a:r>
            <a:r>
              <a:rPr lang="en-US" sz="1800" b="1" dirty="0"/>
              <a:t> </a:t>
            </a:r>
            <a:r>
              <a:rPr lang="en-US" sz="1800" b="1" dirty="0" err="1"/>
              <a:t>kode</a:t>
            </a:r>
            <a:r>
              <a:rPr lang="en-US" sz="1800" b="1" dirty="0"/>
              <a:t> </a:t>
            </a:r>
            <a:r>
              <a:rPr lang="en-US" sz="1800" b="1" dirty="0" err="1"/>
              <a:t>Angka</a:t>
            </a:r>
            <a:r>
              <a:rPr lang="en-US" sz="1800" b="1" dirty="0"/>
              <a:t>. </a:t>
            </a:r>
          </a:p>
          <a:p>
            <a:pPr marL="285750" indent="-285750" algn="just">
              <a:buFontTx/>
              <a:buChar char="-"/>
            </a:pPr>
            <a:r>
              <a:rPr lang="en-US" sz="1800" b="1" dirty="0">
                <a:solidFill>
                  <a:srgbClr val="FF0000"/>
                </a:solidFill>
              </a:rPr>
              <a:t>Resistor </a:t>
            </a:r>
            <a:r>
              <a:rPr lang="en-US" sz="1800" b="1" dirty="0" err="1">
                <a:solidFill>
                  <a:srgbClr val="FF0000"/>
                </a:solidFill>
              </a:rPr>
              <a:t>Tetap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sz="1800" dirty="0" err="1"/>
              <a:t>akan</a:t>
            </a:r>
            <a:r>
              <a:rPr lang="en-US" sz="1800" dirty="0"/>
              <a:t> </a:t>
            </a:r>
            <a:r>
              <a:rPr lang="en-US" sz="1800" dirty="0" err="1"/>
              <a:t>memberikan</a:t>
            </a:r>
            <a:r>
              <a:rPr lang="en-US" sz="1800" dirty="0"/>
              <a:t> </a:t>
            </a:r>
            <a:r>
              <a:rPr lang="en-US" sz="1800" dirty="0" err="1"/>
              <a:t>nilai</a:t>
            </a:r>
            <a:r>
              <a:rPr lang="en-US" sz="1800" dirty="0"/>
              <a:t> </a:t>
            </a:r>
            <a:r>
              <a:rPr lang="en-US" sz="1800" dirty="0" err="1"/>
              <a:t>konstan</a:t>
            </a:r>
            <a:r>
              <a:rPr lang="en-US" sz="1800" dirty="0"/>
              <a:t> </a:t>
            </a:r>
            <a:r>
              <a:rPr lang="en-US" sz="1800" dirty="0" err="1"/>
              <a:t>sejak</a:t>
            </a:r>
            <a:r>
              <a:rPr lang="en-US" sz="1800" dirty="0"/>
              <a:t> resistor </a:t>
            </a:r>
            <a:r>
              <a:rPr lang="en-US" sz="1800" dirty="0" err="1"/>
              <a:t>tersebut</a:t>
            </a:r>
            <a:r>
              <a:rPr lang="en-US" sz="1800" dirty="0"/>
              <a:t> </a:t>
            </a:r>
            <a:r>
              <a:rPr lang="en-US" sz="1800" dirty="0" err="1"/>
              <a:t>dibuat</a:t>
            </a:r>
            <a:r>
              <a:rPr lang="en-US" sz="1800" dirty="0"/>
              <a:t>.</a:t>
            </a:r>
          </a:p>
          <a:p>
            <a:pPr marL="285750" indent="-285750" algn="just">
              <a:buFontTx/>
              <a:buChar char="-"/>
            </a:pPr>
            <a:r>
              <a:rPr lang="en-US" sz="1800" dirty="0"/>
              <a:t>Cara </a:t>
            </a:r>
            <a:r>
              <a:rPr lang="en-US" sz="1800" dirty="0" err="1"/>
              <a:t>Menghitung</a:t>
            </a:r>
            <a:r>
              <a:rPr lang="en-US" sz="1800" dirty="0"/>
              <a:t> </a:t>
            </a:r>
            <a:r>
              <a:rPr lang="en-US" sz="1800" b="1" dirty="0" err="1">
                <a:solidFill>
                  <a:srgbClr val="FF0000"/>
                </a:solidFill>
              </a:rPr>
              <a:t>Nilai</a:t>
            </a:r>
            <a:r>
              <a:rPr lang="en-US" sz="1800" b="1" dirty="0">
                <a:solidFill>
                  <a:srgbClr val="FF0000"/>
                </a:solidFill>
              </a:rPr>
              <a:t> Resistor </a:t>
            </a:r>
            <a:r>
              <a:rPr lang="en-US" sz="1800" dirty="0" err="1"/>
              <a:t>berdasarkan</a:t>
            </a:r>
            <a:r>
              <a:rPr lang="en-US" sz="1800" dirty="0"/>
              <a:t> </a:t>
            </a:r>
            <a:r>
              <a:rPr lang="en-US" sz="1800" b="1" dirty="0" err="1"/>
              <a:t>kode</a:t>
            </a:r>
            <a:r>
              <a:rPr lang="en-US" sz="1800" b="1" dirty="0"/>
              <a:t> </a:t>
            </a:r>
            <a:r>
              <a:rPr lang="en-US" sz="1800" b="1" dirty="0" err="1"/>
              <a:t>angka</a:t>
            </a:r>
            <a:r>
              <a:rPr lang="en-US" sz="1800" b="1" dirty="0"/>
              <a:t> </a:t>
            </a:r>
            <a:r>
              <a:rPr lang="en-US" sz="1800" b="1" dirty="0" err="1"/>
              <a:t>dan</a:t>
            </a:r>
            <a:r>
              <a:rPr lang="en-US" sz="1800" b="1" dirty="0"/>
              <a:t> </a:t>
            </a:r>
            <a:r>
              <a:rPr lang="en-US" sz="1800" b="1" dirty="0" err="1"/>
              <a:t>kode</a:t>
            </a:r>
            <a:r>
              <a:rPr lang="en-US" sz="1800" b="1" dirty="0"/>
              <a:t> </a:t>
            </a:r>
            <a:r>
              <a:rPr lang="en-US" sz="1800" b="1" dirty="0" err="1"/>
              <a:t>warna</a:t>
            </a:r>
            <a:r>
              <a:rPr lang="en-US" sz="1800" dirty="0"/>
              <a:t>. </a:t>
            </a:r>
          </a:p>
          <a:p>
            <a:pPr marL="285750" indent="-285750" algn="just">
              <a:buFontTx/>
              <a:buChar char="-"/>
            </a:pPr>
            <a:r>
              <a:rPr lang="en-US" sz="1800" dirty="0" err="1"/>
              <a:t>Contoh</a:t>
            </a:r>
            <a:r>
              <a:rPr lang="en-US" sz="1800" dirty="0"/>
              <a:t>: </a:t>
            </a:r>
            <a:r>
              <a:rPr lang="en-US" sz="1800" b="1" dirty="0"/>
              <a:t>Resistor SMD (</a:t>
            </a:r>
            <a:r>
              <a:rPr lang="en-US" sz="1800" b="1" i="1" dirty="0"/>
              <a:t>Surface Mount Device</a:t>
            </a:r>
            <a:r>
              <a:rPr lang="en-US" sz="1800" b="1" dirty="0"/>
              <a:t>)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kode</a:t>
            </a:r>
            <a:r>
              <a:rPr lang="en-US" sz="1800" dirty="0"/>
              <a:t> 473, </a:t>
            </a:r>
            <a:r>
              <a:rPr lang="en-US" sz="1800" dirty="0" err="1"/>
              <a:t>maka</a:t>
            </a:r>
            <a:r>
              <a:rPr lang="en-US" sz="1800" dirty="0"/>
              <a:t> </a:t>
            </a:r>
            <a:r>
              <a:rPr lang="en-US" sz="1800" dirty="0" err="1"/>
              <a:t>nilai</a:t>
            </a:r>
            <a:r>
              <a:rPr lang="en-US" sz="1800" dirty="0"/>
              <a:t> resistor </a:t>
            </a:r>
            <a:r>
              <a:rPr lang="en-US" sz="1800" dirty="0" err="1"/>
              <a:t>tersebut</a:t>
            </a:r>
            <a:r>
              <a:rPr lang="en-US" sz="1800" dirty="0"/>
              <a:t> </a:t>
            </a:r>
            <a:r>
              <a:rPr lang="en-US" sz="1800" dirty="0" err="1"/>
              <a:t>adalah</a:t>
            </a:r>
            <a:r>
              <a:rPr lang="en-US" sz="1800" dirty="0"/>
              <a:t>: </a:t>
            </a:r>
            <a:r>
              <a:rPr lang="en-US" sz="1800" b="1" dirty="0"/>
              <a:t>47 x 103 ohm = 47.000 ohm = 47 K </a:t>
            </a:r>
            <a:r>
              <a:rPr lang="el-GR" sz="1800" b="1" dirty="0"/>
              <a:t>Ω </a:t>
            </a:r>
            <a:endParaRPr lang="en-US" sz="1800" b="1" dirty="0"/>
          </a:p>
          <a:p>
            <a:pPr marL="285750" indent="-285750" algn="just">
              <a:buFontTx/>
              <a:buChar char="-"/>
            </a:pP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4428" y="3983827"/>
            <a:ext cx="1820092" cy="97156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10411" y="3470401"/>
            <a:ext cx="3228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Arial Black" panose="020B0A04020102020204" pitchFamily="34" charset="0"/>
              </a:rPr>
              <a:t>Resistor </a:t>
            </a:r>
            <a:r>
              <a:rPr lang="en-US" sz="1400" dirty="0" err="1">
                <a:solidFill>
                  <a:srgbClr val="0070C0"/>
                </a:solidFill>
                <a:latin typeface="Arial Black" panose="020B0A04020102020204" pitchFamily="34" charset="0"/>
              </a:rPr>
              <a:t>Tetap</a:t>
            </a:r>
            <a:r>
              <a:rPr lang="en-US" sz="1400" dirty="0">
                <a:solidFill>
                  <a:srgbClr val="0070C0"/>
                </a:solidFill>
                <a:latin typeface="Arial Black" panose="020B0A04020102020204" pitchFamily="34" charset="0"/>
              </a:rPr>
              <a:t> (Fixed Resistor)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t="1283"/>
          <a:stretch/>
        </p:blipFill>
        <p:spPr>
          <a:xfrm>
            <a:off x="964963" y="1101645"/>
            <a:ext cx="4420539" cy="232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08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" cy="68580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8223" y="764223"/>
            <a:ext cx="909955" cy="112776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9005" y="6150505"/>
            <a:ext cx="4407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bg1"/>
                </a:solidFill>
                <a:latin typeface="Arial Black" panose="020B0A04020102020204" pitchFamily="34" charset="0"/>
              </a:rPr>
              <a:t>Institut</a:t>
            </a:r>
            <a:r>
              <a:rPr lang="en-US" sz="2800" i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2800" i="1" dirty="0" err="1">
                <a:solidFill>
                  <a:schemeClr val="bg1"/>
                </a:solidFill>
                <a:latin typeface="Arial Black" panose="020B0A04020102020204" pitchFamily="34" charset="0"/>
              </a:rPr>
              <a:t>Teknologi</a:t>
            </a:r>
            <a:r>
              <a:rPr lang="en-US" sz="2800" i="1" dirty="0">
                <a:solidFill>
                  <a:schemeClr val="bg1"/>
                </a:solidFill>
                <a:latin typeface="Arial Black" panose="020B0A04020102020204" pitchFamily="34" charset="0"/>
              </a:rPr>
              <a:t> Del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04741" y="153215"/>
            <a:ext cx="3193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Arial Black" panose="020B0A04020102020204" pitchFamily="34" charset="0"/>
              </a:rPr>
              <a:t>Resistor </a:t>
            </a:r>
            <a:r>
              <a:rPr lang="en-US" sz="2800" i="1" dirty="0" err="1">
                <a:latin typeface="Arial Black" panose="020B0A04020102020204" pitchFamily="34" charset="0"/>
              </a:rPr>
              <a:t>Kawat</a:t>
            </a:r>
            <a:endParaRPr lang="en-US" sz="2800" i="1" dirty="0">
              <a:latin typeface="Arial Black" panose="020B0A04020102020204" pitchFamily="34" charset="0"/>
            </a:endParaRP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4923143" y="848461"/>
            <a:ext cx="7268857" cy="4251124"/>
          </a:xfrm>
        </p:spPr>
        <p:txBody>
          <a:bodyPr>
            <a:noAutofit/>
          </a:bodyPr>
          <a:lstStyle/>
          <a:p>
            <a:pPr marL="285750" indent="-285750" algn="just">
              <a:buFontTx/>
              <a:buChar char="-"/>
            </a:pPr>
            <a:r>
              <a:rPr lang="en-US" sz="1800" dirty="0"/>
              <a:t>Resistor </a:t>
            </a:r>
            <a:r>
              <a:rPr lang="en-US" sz="1800" dirty="0" err="1"/>
              <a:t>kawat</a:t>
            </a:r>
            <a:r>
              <a:rPr lang="en-US" sz="1800" dirty="0"/>
              <a:t> </a:t>
            </a:r>
            <a:r>
              <a:rPr lang="en-US" sz="1800" dirty="0" err="1"/>
              <a:t>adalah</a:t>
            </a:r>
            <a:r>
              <a:rPr lang="en-US" sz="1800" dirty="0"/>
              <a:t> </a:t>
            </a:r>
            <a:r>
              <a:rPr lang="en-US" sz="1800" dirty="0" err="1"/>
              <a:t>jenis</a:t>
            </a:r>
            <a:r>
              <a:rPr lang="en-US" sz="1800" dirty="0"/>
              <a:t> resistor </a:t>
            </a:r>
            <a:r>
              <a:rPr lang="en-US" sz="1800" dirty="0" err="1"/>
              <a:t>generasi</a:t>
            </a:r>
            <a:r>
              <a:rPr lang="en-US" sz="1800" dirty="0"/>
              <a:t> </a:t>
            </a:r>
            <a:r>
              <a:rPr lang="en-US" sz="1800" dirty="0" err="1"/>
              <a:t>pertama</a:t>
            </a:r>
            <a:r>
              <a:rPr lang="en-US" sz="1800" dirty="0"/>
              <a:t> yang </a:t>
            </a:r>
            <a:r>
              <a:rPr lang="en-US" sz="1800" dirty="0" err="1"/>
              <a:t>lahir</a:t>
            </a:r>
            <a:r>
              <a:rPr lang="en-US" sz="1800" dirty="0"/>
              <a:t> </a:t>
            </a:r>
            <a:r>
              <a:rPr lang="en-US" sz="1800" dirty="0" err="1"/>
              <a:t>pada</a:t>
            </a:r>
            <a:r>
              <a:rPr lang="en-US" sz="1800" dirty="0"/>
              <a:t> </a:t>
            </a:r>
            <a:r>
              <a:rPr lang="en-US" sz="1800" dirty="0" err="1"/>
              <a:t>saat</a:t>
            </a:r>
            <a:r>
              <a:rPr lang="en-US" sz="1800" dirty="0"/>
              <a:t> </a:t>
            </a:r>
            <a:r>
              <a:rPr lang="en-US" sz="1800" dirty="0" err="1"/>
              <a:t>rangkaian</a:t>
            </a:r>
            <a:r>
              <a:rPr lang="en-US" sz="1800" dirty="0"/>
              <a:t> </a:t>
            </a:r>
            <a:r>
              <a:rPr lang="en-US" sz="1800" dirty="0" err="1"/>
              <a:t>elektronika</a:t>
            </a:r>
            <a:r>
              <a:rPr lang="en-US" sz="1800" dirty="0"/>
              <a:t> </a:t>
            </a:r>
            <a:r>
              <a:rPr lang="en-US" sz="1800" dirty="0" err="1"/>
              <a:t>masih</a:t>
            </a:r>
            <a:r>
              <a:rPr lang="en-US" sz="1800" dirty="0"/>
              <a:t> </a:t>
            </a:r>
            <a:r>
              <a:rPr lang="en-US" sz="1800" dirty="0" err="1"/>
              <a:t>menggunakan</a:t>
            </a:r>
            <a:r>
              <a:rPr lang="en-US" sz="1800" dirty="0"/>
              <a:t> </a:t>
            </a:r>
            <a:r>
              <a:rPr lang="en-US" sz="1800" dirty="0" err="1"/>
              <a:t>tabung</a:t>
            </a:r>
            <a:r>
              <a:rPr lang="en-US" sz="1800" dirty="0"/>
              <a:t> </a:t>
            </a:r>
            <a:r>
              <a:rPr lang="en-US" sz="1800" dirty="0" err="1"/>
              <a:t>hampa</a:t>
            </a:r>
            <a:r>
              <a:rPr lang="en-US" sz="1800" dirty="0"/>
              <a:t> (vacuum tube).</a:t>
            </a:r>
          </a:p>
          <a:p>
            <a:pPr marL="285750" indent="-285750" algn="just">
              <a:buFontTx/>
              <a:buChar char="-"/>
            </a:pPr>
            <a:r>
              <a:rPr lang="en-US" sz="1800" dirty="0"/>
              <a:t>Resistor </a:t>
            </a:r>
            <a:r>
              <a:rPr lang="en-US" sz="1800" dirty="0" err="1"/>
              <a:t>kawat</a:t>
            </a:r>
            <a:r>
              <a:rPr lang="en-US" sz="1800" dirty="0"/>
              <a:t>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wirewound</a:t>
            </a:r>
            <a:r>
              <a:rPr lang="en-US" sz="1800" dirty="0"/>
              <a:t> resistor </a:t>
            </a:r>
            <a:r>
              <a:rPr lang="en-US" sz="1800" dirty="0" err="1"/>
              <a:t>merupakan</a:t>
            </a:r>
            <a:r>
              <a:rPr lang="en-US" sz="1800" dirty="0"/>
              <a:t> resistor </a:t>
            </a:r>
            <a:r>
              <a:rPr lang="en-US" sz="1800" dirty="0" err="1"/>
              <a:t>gulungan</a:t>
            </a:r>
            <a:r>
              <a:rPr lang="en-US" sz="1800" dirty="0"/>
              <a:t> </a:t>
            </a:r>
            <a:r>
              <a:rPr lang="en-US" sz="1800" dirty="0" err="1"/>
              <a:t>kawat</a:t>
            </a:r>
            <a:r>
              <a:rPr lang="en-US" sz="1800" dirty="0"/>
              <a:t> (</a:t>
            </a:r>
            <a:r>
              <a:rPr lang="en-US" sz="1800" dirty="0" err="1"/>
              <a:t>dibuat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bahan</a:t>
            </a:r>
            <a:r>
              <a:rPr lang="en-US" sz="1800" dirty="0"/>
              <a:t> </a:t>
            </a:r>
            <a:r>
              <a:rPr lang="en-US" sz="1800" dirty="0" err="1"/>
              <a:t>kawat</a:t>
            </a:r>
            <a:r>
              <a:rPr lang="en-US" sz="1800" dirty="0"/>
              <a:t> yang </a:t>
            </a:r>
            <a:r>
              <a:rPr lang="en-US" sz="1800" dirty="0" err="1"/>
              <a:t>dililitkan</a:t>
            </a:r>
            <a:r>
              <a:rPr lang="en-US" sz="1800" dirty="0"/>
              <a:t>)</a:t>
            </a:r>
          </a:p>
          <a:p>
            <a:pPr marL="285750" indent="-285750" algn="just">
              <a:buFontTx/>
              <a:buChar char="-"/>
            </a:pPr>
            <a:r>
              <a:rPr lang="en-US" sz="1800" dirty="0" err="1"/>
              <a:t>Nilai</a:t>
            </a:r>
            <a:r>
              <a:rPr lang="en-US" sz="1800" dirty="0"/>
              <a:t> Resistor </a:t>
            </a:r>
            <a:r>
              <a:rPr lang="en-US" sz="1800" dirty="0" err="1"/>
              <a:t>Wirewound</a:t>
            </a:r>
            <a:r>
              <a:rPr lang="en-US" sz="1800" dirty="0"/>
              <a:t> </a:t>
            </a:r>
            <a:r>
              <a:rPr lang="en-US" sz="1800" dirty="0" err="1"/>
              <a:t>ditentukan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panjangnya</a:t>
            </a:r>
            <a:r>
              <a:rPr lang="en-US" sz="1800" dirty="0"/>
              <a:t> </a:t>
            </a:r>
            <a:r>
              <a:rPr lang="en-US" sz="1800" dirty="0" err="1"/>
              <a:t>kawat</a:t>
            </a:r>
            <a:r>
              <a:rPr lang="en-US" sz="1800" dirty="0"/>
              <a:t> yang </a:t>
            </a:r>
            <a:r>
              <a:rPr lang="en-US" sz="1800" dirty="0" err="1"/>
              <a:t>dililitkan</a:t>
            </a:r>
            <a:r>
              <a:rPr lang="en-US" sz="1800" dirty="0"/>
              <a:t>. </a:t>
            </a:r>
          </a:p>
          <a:p>
            <a:pPr marL="285750" indent="-285750" algn="just">
              <a:buFontTx/>
              <a:buChar char="-"/>
            </a:pPr>
            <a:r>
              <a:rPr lang="en-US" sz="1800" dirty="0"/>
              <a:t>Resistor </a:t>
            </a:r>
            <a:r>
              <a:rPr lang="en-US" sz="1800" dirty="0" err="1"/>
              <a:t>Kawat</a:t>
            </a:r>
            <a:r>
              <a:rPr lang="en-US" sz="1800" dirty="0"/>
              <a:t> </a:t>
            </a:r>
            <a:r>
              <a:rPr lang="en-US" sz="1800" dirty="0" err="1"/>
              <a:t>dibuat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kapasitas</a:t>
            </a:r>
            <a:r>
              <a:rPr lang="en-US" sz="1800" dirty="0"/>
              <a:t> </a:t>
            </a:r>
            <a:r>
              <a:rPr lang="en-US" sz="1800" dirty="0" err="1"/>
              <a:t>daya</a:t>
            </a:r>
            <a:r>
              <a:rPr lang="en-US" sz="1800" dirty="0"/>
              <a:t> yang </a:t>
            </a:r>
            <a:r>
              <a:rPr lang="en-US" sz="1800" dirty="0" err="1"/>
              <a:t>besar</a:t>
            </a:r>
            <a:r>
              <a:rPr lang="en-US" sz="1800" dirty="0"/>
              <a:t>.</a:t>
            </a:r>
          </a:p>
          <a:p>
            <a:pPr marL="285750" indent="-285750" algn="just">
              <a:buFontTx/>
              <a:buChar char="-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0530"/>
          <a:stretch/>
        </p:blipFill>
        <p:spPr>
          <a:xfrm>
            <a:off x="1304741" y="681738"/>
            <a:ext cx="3017213" cy="21910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9694" r="5125"/>
          <a:stretch/>
        </p:blipFill>
        <p:spPr>
          <a:xfrm>
            <a:off x="1108430" y="2974023"/>
            <a:ext cx="3814713" cy="23613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3559" y="3338817"/>
            <a:ext cx="4577234" cy="248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88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" cy="68580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8223" y="764223"/>
            <a:ext cx="909955" cy="112776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9005" y="6150505"/>
            <a:ext cx="4407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bg1"/>
                </a:solidFill>
                <a:latin typeface="Arial Black" panose="020B0A04020102020204" pitchFamily="34" charset="0"/>
              </a:rPr>
              <a:t>Institut</a:t>
            </a:r>
            <a:r>
              <a:rPr lang="en-US" sz="2800" i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2800" i="1" dirty="0" err="1">
                <a:solidFill>
                  <a:schemeClr val="bg1"/>
                </a:solidFill>
                <a:latin typeface="Arial Black" panose="020B0A04020102020204" pitchFamily="34" charset="0"/>
              </a:rPr>
              <a:t>Teknologi</a:t>
            </a:r>
            <a:r>
              <a:rPr lang="en-US" sz="2800" i="1" dirty="0">
                <a:solidFill>
                  <a:schemeClr val="bg1"/>
                </a:solidFill>
                <a:latin typeface="Arial Black" panose="020B0A04020102020204" pitchFamily="34" charset="0"/>
              </a:rPr>
              <a:t> Del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04741" y="153215"/>
            <a:ext cx="30897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Arial Black" panose="020B0A04020102020204" pitchFamily="34" charset="0"/>
              </a:rPr>
              <a:t>Resistor </a:t>
            </a:r>
            <a:r>
              <a:rPr lang="en-US" sz="2800" i="1" dirty="0" err="1">
                <a:latin typeface="Arial Black" panose="020B0A04020102020204" pitchFamily="34" charset="0"/>
              </a:rPr>
              <a:t>Arang</a:t>
            </a:r>
            <a:endParaRPr lang="en-US" sz="2800" i="1" dirty="0">
              <a:latin typeface="Arial Black" panose="020B0A04020102020204" pitchFamily="34" charset="0"/>
            </a:endParaRP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4923143" y="848461"/>
            <a:ext cx="7268857" cy="4251124"/>
          </a:xfrm>
        </p:spPr>
        <p:txBody>
          <a:bodyPr>
            <a:noAutofit/>
          </a:bodyPr>
          <a:lstStyle/>
          <a:p>
            <a:pPr marL="285750" indent="-285750" algn="just">
              <a:buFontTx/>
              <a:buChar char="-"/>
            </a:pPr>
            <a:r>
              <a:rPr lang="en-US" sz="1800" dirty="0"/>
              <a:t>Resistor </a:t>
            </a:r>
            <a:r>
              <a:rPr lang="en-US" sz="1800" dirty="0" err="1"/>
              <a:t>arang</a:t>
            </a:r>
            <a:r>
              <a:rPr lang="en-US" sz="1800" dirty="0"/>
              <a:t> </a:t>
            </a:r>
            <a:r>
              <a:rPr lang="en-US" sz="1800" dirty="0" err="1"/>
              <a:t>atau</a:t>
            </a:r>
            <a:r>
              <a:rPr lang="en-US" sz="1800" dirty="0"/>
              <a:t> resistor </a:t>
            </a:r>
            <a:r>
              <a:rPr lang="en-US" sz="1800" dirty="0" err="1"/>
              <a:t>karbon</a:t>
            </a:r>
            <a:r>
              <a:rPr lang="en-US" sz="1800" dirty="0"/>
              <a:t> </a:t>
            </a:r>
            <a:r>
              <a:rPr lang="en-US" sz="1800" dirty="0" err="1"/>
              <a:t>merupakan</a:t>
            </a:r>
            <a:r>
              <a:rPr lang="en-US" sz="1800" dirty="0"/>
              <a:t> resistor yang </a:t>
            </a:r>
            <a:r>
              <a:rPr lang="en-US" sz="1800" dirty="0" err="1"/>
              <a:t>dibuat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debu</a:t>
            </a:r>
            <a:r>
              <a:rPr lang="en-US" sz="1800" dirty="0"/>
              <a:t> </a:t>
            </a:r>
            <a:r>
              <a:rPr lang="en-US" sz="1800" dirty="0" err="1"/>
              <a:t>karbon</a:t>
            </a:r>
            <a:r>
              <a:rPr lang="en-US" sz="1800" dirty="0"/>
              <a:t> </a:t>
            </a:r>
            <a:r>
              <a:rPr lang="en-US" sz="1800" dirty="0" err="1"/>
              <a:t>atau</a:t>
            </a:r>
            <a:r>
              <a:rPr lang="en-US" sz="1800" dirty="0"/>
              <a:t> pasta </a:t>
            </a:r>
            <a:r>
              <a:rPr lang="en-US" sz="1800" dirty="0" err="1"/>
              <a:t>grafit</a:t>
            </a:r>
            <a:r>
              <a:rPr lang="en-US" sz="1800" dirty="0"/>
              <a:t>,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nilai</a:t>
            </a:r>
            <a:r>
              <a:rPr lang="en-US" sz="1800" dirty="0"/>
              <a:t> </a:t>
            </a:r>
            <a:r>
              <a:rPr lang="en-US" sz="1800" dirty="0" err="1"/>
              <a:t>daya</a:t>
            </a:r>
            <a:r>
              <a:rPr lang="en-US" sz="1800" dirty="0"/>
              <a:t>/watt yang </a:t>
            </a:r>
            <a:r>
              <a:rPr lang="en-US" sz="1800" dirty="0" err="1"/>
              <a:t>rendah</a:t>
            </a:r>
            <a:endParaRPr lang="en-US" sz="1800" dirty="0"/>
          </a:p>
          <a:p>
            <a:pPr marL="285750" indent="-285750" algn="just">
              <a:buFontTx/>
              <a:buChar char="-"/>
            </a:pPr>
            <a:r>
              <a:rPr lang="en-US" sz="1800" dirty="0" err="1"/>
              <a:t>Banyak</a:t>
            </a:r>
            <a:r>
              <a:rPr lang="en-US" sz="1800" dirty="0"/>
              <a:t> </a:t>
            </a:r>
            <a:r>
              <a:rPr lang="en-US" sz="1800" dirty="0" err="1"/>
              <a:t>digunakan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diperjual</a:t>
            </a:r>
            <a:r>
              <a:rPr lang="en-US" sz="1800" dirty="0"/>
              <a:t> </a:t>
            </a:r>
            <a:r>
              <a:rPr lang="en-US" sz="1800" dirty="0" err="1"/>
              <a:t>belikan</a:t>
            </a:r>
            <a:r>
              <a:rPr lang="en-US" sz="1800" dirty="0"/>
              <a:t> </a:t>
            </a:r>
            <a:r>
              <a:rPr lang="en-US" sz="1800" dirty="0" err="1"/>
              <a:t>tujuan</a:t>
            </a:r>
            <a:r>
              <a:rPr lang="en-US" sz="1800" dirty="0"/>
              <a:t> </a:t>
            </a:r>
            <a:r>
              <a:rPr lang="en-US" sz="1800" dirty="0" err="1"/>
              <a:t>umum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murah</a:t>
            </a:r>
            <a:r>
              <a:rPr lang="en-US" sz="1800" dirty="0"/>
              <a:t>, </a:t>
            </a:r>
            <a:r>
              <a:rPr lang="en-US" sz="1800" dirty="0" err="1"/>
              <a:t>digunakan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rangkaian</a:t>
            </a:r>
            <a:r>
              <a:rPr lang="en-US" sz="1800" dirty="0"/>
              <a:t> </a:t>
            </a:r>
            <a:r>
              <a:rPr lang="en-US" sz="1800" dirty="0" err="1"/>
              <a:t>listrik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elektronik</a:t>
            </a:r>
            <a:r>
              <a:rPr lang="en-US" sz="1800" dirty="0"/>
              <a:t>.</a:t>
            </a:r>
          </a:p>
          <a:p>
            <a:pPr marL="285750" indent="-285750" algn="just">
              <a:buFontTx/>
              <a:buChar char="-"/>
            </a:pPr>
            <a:r>
              <a:rPr lang="en-US" sz="1800" b="1" dirty="0" err="1">
                <a:solidFill>
                  <a:srgbClr val="FF0000"/>
                </a:solidFill>
              </a:rPr>
              <a:t>Kapasitas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sz="1800" b="1" dirty="0" err="1">
                <a:solidFill>
                  <a:srgbClr val="FF0000"/>
                </a:solidFill>
              </a:rPr>
              <a:t>Daya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sz="1800" dirty="0" err="1"/>
              <a:t>yaitu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1/16 Watt, 1/8 Watt, 1/4 Watt, 1/2 Watt, 1 Watt, 2 Watt </a:t>
            </a:r>
            <a:r>
              <a:rPr lang="en-US" sz="1800" dirty="0" err="1"/>
              <a:t>dan</a:t>
            </a:r>
            <a:r>
              <a:rPr lang="en-US" sz="1800" dirty="0"/>
              <a:t> 3 Watt.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17359" r="13616" b="21965"/>
          <a:stretch/>
        </p:blipFill>
        <p:spPr>
          <a:xfrm>
            <a:off x="914399" y="3501102"/>
            <a:ext cx="2919369" cy="20133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5714" y="2846864"/>
            <a:ext cx="5441373" cy="31011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4100" y="3258305"/>
            <a:ext cx="2702813" cy="25008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6580" y="916163"/>
            <a:ext cx="2446078" cy="248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648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" cy="68580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8223" y="764223"/>
            <a:ext cx="909955" cy="112776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9005" y="6150505"/>
            <a:ext cx="4407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>
                <a:solidFill>
                  <a:schemeClr val="bg1"/>
                </a:solidFill>
                <a:latin typeface="Arial Black" panose="020B0A04020102020204" pitchFamily="34" charset="0"/>
              </a:rPr>
              <a:t>Institut</a:t>
            </a:r>
            <a:r>
              <a:rPr lang="en-US" sz="2800" i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2800" i="1" dirty="0" err="1">
                <a:solidFill>
                  <a:schemeClr val="bg1"/>
                </a:solidFill>
                <a:latin typeface="Arial Black" panose="020B0A04020102020204" pitchFamily="34" charset="0"/>
              </a:rPr>
              <a:t>Teknologi</a:t>
            </a:r>
            <a:r>
              <a:rPr lang="en-US" sz="2800" i="1" dirty="0">
                <a:solidFill>
                  <a:schemeClr val="bg1"/>
                </a:solidFill>
                <a:latin typeface="Arial Black" panose="020B0A04020102020204" pitchFamily="34" charset="0"/>
              </a:rPr>
              <a:t> Del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04741" y="153215"/>
            <a:ext cx="7172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Arial Black" panose="020B0A04020102020204" pitchFamily="34" charset="0"/>
              </a:rPr>
              <a:t>Resistor </a:t>
            </a:r>
            <a:r>
              <a:rPr lang="en-US" sz="2800" i="1" dirty="0" err="1">
                <a:latin typeface="Arial Black" panose="020B0A04020102020204" pitchFamily="34" charset="0"/>
              </a:rPr>
              <a:t>Oksida</a:t>
            </a:r>
            <a:r>
              <a:rPr lang="en-US" sz="2800" i="1" dirty="0">
                <a:latin typeface="Arial Black" panose="020B0A04020102020204" pitchFamily="34" charset="0"/>
              </a:rPr>
              <a:t> </a:t>
            </a:r>
            <a:r>
              <a:rPr lang="en-US" sz="2800" i="1" dirty="0" err="1">
                <a:latin typeface="Arial Black" panose="020B0A04020102020204" pitchFamily="34" charset="0"/>
              </a:rPr>
              <a:t>Logam</a:t>
            </a:r>
            <a:r>
              <a:rPr lang="en-US" sz="2800" i="1" dirty="0">
                <a:latin typeface="Arial Black" panose="020B0A04020102020204" pitchFamily="34" charset="0"/>
              </a:rPr>
              <a:t> (Metal Film)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4923145" y="956591"/>
            <a:ext cx="7268857" cy="4251124"/>
          </a:xfrm>
        </p:spPr>
        <p:txBody>
          <a:bodyPr>
            <a:noAutofit/>
          </a:bodyPr>
          <a:lstStyle/>
          <a:p>
            <a:pPr marL="285750" indent="-285750" algn="just">
              <a:buFontTx/>
              <a:buChar char="-"/>
            </a:pPr>
            <a:r>
              <a:rPr lang="en-US" sz="1800" dirty="0"/>
              <a:t>Resistor </a:t>
            </a:r>
            <a:r>
              <a:rPr lang="en-US" sz="1800" dirty="0" err="1"/>
              <a:t>oksida</a:t>
            </a:r>
            <a:r>
              <a:rPr lang="en-US" sz="1800" dirty="0"/>
              <a:t> </a:t>
            </a:r>
            <a:r>
              <a:rPr lang="en-US" sz="1800" dirty="0" err="1"/>
              <a:t>logam</a:t>
            </a:r>
            <a:r>
              <a:rPr lang="en-US" sz="1800" dirty="0"/>
              <a:t> </a:t>
            </a:r>
            <a:r>
              <a:rPr lang="en-US" sz="1800" dirty="0" err="1"/>
              <a:t>atau</a:t>
            </a:r>
            <a:r>
              <a:rPr lang="en-US" sz="1800" dirty="0"/>
              <a:t> resistor metal film </a:t>
            </a:r>
            <a:r>
              <a:rPr lang="en-US" sz="1800" dirty="0" err="1"/>
              <a:t>merupakan</a:t>
            </a:r>
            <a:r>
              <a:rPr lang="en-US" sz="1800" dirty="0"/>
              <a:t> resistor yang </a:t>
            </a:r>
            <a:r>
              <a:rPr lang="en-US" sz="1800" dirty="0" err="1"/>
              <a:t>dibuat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bahan</a:t>
            </a:r>
            <a:r>
              <a:rPr lang="en-US" sz="1800" dirty="0"/>
              <a:t> </a:t>
            </a:r>
            <a:r>
              <a:rPr lang="en-US" sz="1800" dirty="0" err="1"/>
              <a:t>utama</a:t>
            </a:r>
            <a:r>
              <a:rPr lang="en-US" sz="1800" dirty="0"/>
              <a:t> </a:t>
            </a:r>
            <a:r>
              <a:rPr lang="en-US" sz="1800" dirty="0" err="1"/>
              <a:t>oksida</a:t>
            </a:r>
            <a:r>
              <a:rPr lang="en-US" sz="1800" dirty="0"/>
              <a:t> </a:t>
            </a:r>
            <a:r>
              <a:rPr lang="en-US" sz="1800" dirty="0" err="1"/>
              <a:t>logam</a:t>
            </a:r>
            <a:r>
              <a:rPr lang="en-US" sz="1800" dirty="0"/>
              <a:t> yang </a:t>
            </a:r>
            <a:r>
              <a:rPr lang="en-US" sz="1800" dirty="0" err="1"/>
              <a:t>memiliki</a:t>
            </a:r>
            <a:r>
              <a:rPr lang="en-US" sz="1800" dirty="0"/>
              <a:t> </a:t>
            </a:r>
            <a:r>
              <a:rPr lang="en-US" sz="1800" dirty="0" err="1"/>
              <a:t>karakteristik</a:t>
            </a:r>
            <a:r>
              <a:rPr lang="en-US" sz="1800" dirty="0"/>
              <a:t> </a:t>
            </a:r>
            <a:r>
              <a:rPr lang="en-US" sz="1800" dirty="0" err="1"/>
              <a:t>lebih</a:t>
            </a:r>
            <a:r>
              <a:rPr lang="en-US" sz="1800" dirty="0"/>
              <a:t> </a:t>
            </a:r>
            <a:r>
              <a:rPr lang="en-US" sz="1800" dirty="0" err="1"/>
              <a:t>baik</a:t>
            </a:r>
            <a:r>
              <a:rPr lang="en-US" sz="1800" dirty="0"/>
              <a:t>. </a:t>
            </a:r>
          </a:p>
          <a:p>
            <a:pPr marL="285750" indent="-285750" algn="just">
              <a:buFontTx/>
              <a:buChar char="-"/>
            </a:pPr>
            <a:r>
              <a:rPr lang="en-US" sz="1800" dirty="0" err="1"/>
              <a:t>Memiliki</a:t>
            </a:r>
            <a:r>
              <a:rPr lang="en-US" sz="1800" dirty="0"/>
              <a:t> </a:t>
            </a:r>
            <a:r>
              <a:rPr lang="en-US" sz="1800" dirty="0" err="1"/>
              <a:t>Nilai</a:t>
            </a:r>
            <a:r>
              <a:rPr lang="en-US" sz="1800" dirty="0"/>
              <a:t> </a:t>
            </a:r>
            <a:r>
              <a:rPr lang="en-US" sz="1800" dirty="0" err="1"/>
              <a:t>Toleransi</a:t>
            </a:r>
            <a:r>
              <a:rPr lang="en-US" sz="1800" dirty="0"/>
              <a:t> 1% </a:t>
            </a:r>
            <a:r>
              <a:rPr lang="en-US" sz="1800" dirty="0" err="1"/>
              <a:t>dan</a:t>
            </a:r>
            <a:r>
              <a:rPr lang="en-US" sz="1800" dirty="0"/>
              <a:t> 2%.</a:t>
            </a:r>
          </a:p>
          <a:p>
            <a:pPr marL="285750" indent="-285750" algn="just">
              <a:buFontTx/>
              <a:buChar char="-"/>
            </a:pPr>
            <a:r>
              <a:rPr lang="en-US" sz="1800" dirty="0" err="1"/>
              <a:t>Bentuk</a:t>
            </a:r>
            <a:r>
              <a:rPr lang="en-US" sz="1800" dirty="0"/>
              <a:t> </a:t>
            </a:r>
            <a:r>
              <a:rPr lang="en-US" sz="1800" dirty="0" err="1"/>
              <a:t>fisik</a:t>
            </a:r>
            <a:r>
              <a:rPr lang="en-US" sz="1800" dirty="0"/>
              <a:t> </a:t>
            </a:r>
            <a:r>
              <a:rPr lang="en-US" sz="1800" dirty="0" err="1"/>
              <a:t>mirip</a:t>
            </a:r>
            <a:r>
              <a:rPr lang="en-US" sz="1800" dirty="0"/>
              <a:t> resistor </a:t>
            </a:r>
            <a:r>
              <a:rPr lang="en-US" sz="1800" dirty="0" err="1"/>
              <a:t>kabon</a:t>
            </a:r>
            <a:r>
              <a:rPr lang="en-US" sz="1800" dirty="0"/>
              <a:t> </a:t>
            </a:r>
            <a:r>
              <a:rPr lang="en-US" sz="1800" dirty="0" err="1"/>
              <a:t>hanya</a:t>
            </a:r>
            <a:r>
              <a:rPr lang="en-US" sz="1800" dirty="0"/>
              <a:t> </a:t>
            </a:r>
            <a:r>
              <a:rPr lang="en-US" sz="1800" dirty="0" err="1"/>
              <a:t>beda</a:t>
            </a:r>
            <a:r>
              <a:rPr lang="en-US" sz="1800" dirty="0"/>
              <a:t> </a:t>
            </a:r>
            <a:r>
              <a:rPr lang="en-US" sz="1800" dirty="0" err="1"/>
              <a:t>warna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jumlah</a:t>
            </a:r>
            <a:r>
              <a:rPr lang="en-US" sz="1800" dirty="0"/>
              <a:t> </a:t>
            </a:r>
            <a:r>
              <a:rPr lang="en-US" sz="1800" dirty="0" err="1"/>
              <a:t>cicin</a:t>
            </a:r>
            <a:r>
              <a:rPr lang="en-US" sz="1800" dirty="0"/>
              <a:t> </a:t>
            </a:r>
            <a:r>
              <a:rPr lang="en-US" sz="1800" dirty="0" err="1"/>
              <a:t>warna</a:t>
            </a:r>
            <a:r>
              <a:rPr lang="en-US" sz="1800" dirty="0"/>
              <a:t> yang </a:t>
            </a:r>
            <a:r>
              <a:rPr lang="en-US" sz="1800" dirty="0" err="1"/>
              <a:t>digunakan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penilaian</a:t>
            </a:r>
            <a:r>
              <a:rPr lang="en-US" sz="1800" dirty="0"/>
              <a:t> resistor </a:t>
            </a:r>
            <a:r>
              <a:rPr lang="en-US" sz="1800" dirty="0" err="1"/>
              <a:t>tersebut</a:t>
            </a:r>
            <a:r>
              <a:rPr lang="en-US" sz="1800" dirty="0"/>
              <a:t>. </a:t>
            </a:r>
          </a:p>
          <a:p>
            <a:pPr marL="285750" indent="-285750" algn="just">
              <a:buFontTx/>
              <a:buChar char="-"/>
            </a:pPr>
            <a:r>
              <a:rPr lang="en-US" sz="1800" b="1" dirty="0" err="1">
                <a:solidFill>
                  <a:srgbClr val="FF0000"/>
                </a:solidFill>
              </a:rPr>
              <a:t>Kapasitas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sz="1800" b="1" dirty="0" err="1">
                <a:solidFill>
                  <a:srgbClr val="FF0000"/>
                </a:solidFill>
              </a:rPr>
              <a:t>Daya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sz="1800" dirty="0" err="1"/>
              <a:t>yaitu</a:t>
            </a:r>
            <a:r>
              <a:rPr lang="en-US" sz="1800" dirty="0"/>
              <a:t> 1/8 Watt, 1/4 Watt, 1/2 Watt.</a:t>
            </a:r>
          </a:p>
          <a:p>
            <a:pPr marL="285750" indent="-285750" algn="just">
              <a:buFontTx/>
              <a:buChar char="-"/>
            </a:pPr>
            <a:r>
              <a:rPr lang="en-US" sz="1800" dirty="0" err="1"/>
              <a:t>Banyak</a:t>
            </a:r>
            <a:r>
              <a:rPr lang="en-US" sz="1800" dirty="0"/>
              <a:t> </a:t>
            </a:r>
            <a:r>
              <a:rPr lang="en-US" sz="1800" dirty="0" err="1"/>
              <a:t>digunakan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keperluan</a:t>
            </a:r>
            <a:r>
              <a:rPr lang="en-US" sz="1800" dirty="0"/>
              <a:t> </a:t>
            </a:r>
            <a:r>
              <a:rPr lang="en-US" sz="1800" dirty="0" err="1"/>
              <a:t>pengukuran</a:t>
            </a:r>
            <a:r>
              <a:rPr lang="en-US" sz="1800" dirty="0"/>
              <a:t>, </a:t>
            </a:r>
            <a:r>
              <a:rPr lang="en-US" sz="1800" dirty="0" err="1"/>
              <a:t>perangkat</a:t>
            </a:r>
            <a:r>
              <a:rPr lang="en-US" sz="1800" dirty="0"/>
              <a:t> </a:t>
            </a:r>
            <a:r>
              <a:rPr lang="en-US" sz="1800" dirty="0" err="1"/>
              <a:t>industri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perangkat</a:t>
            </a:r>
            <a:r>
              <a:rPr lang="en-US" sz="1800" dirty="0"/>
              <a:t> </a:t>
            </a:r>
            <a:r>
              <a:rPr lang="en-US" sz="1800" dirty="0" err="1"/>
              <a:t>militer</a:t>
            </a:r>
            <a:r>
              <a:rPr lang="en-US" sz="1800" dirty="0"/>
              <a:t>.</a:t>
            </a:r>
          </a:p>
          <a:p>
            <a:pPr marL="285750" indent="-285750" algn="just">
              <a:buFontTx/>
              <a:buChar char="-"/>
            </a:pPr>
            <a:endParaRPr lang="en-US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4495" r="3857" b="20705"/>
          <a:stretch/>
        </p:blipFill>
        <p:spPr>
          <a:xfrm>
            <a:off x="1039638" y="847580"/>
            <a:ext cx="3758268" cy="19543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9780" y="3975906"/>
            <a:ext cx="5782143" cy="24362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4741" y="2909237"/>
            <a:ext cx="3171702" cy="285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011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4399</TotalTime>
  <Words>1746</Words>
  <Application>Microsoft Office PowerPoint</Application>
  <PresentationFormat>Widescreen</PresentationFormat>
  <Paragraphs>275</Paragraphs>
  <Slides>28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Arial Black</vt:lpstr>
      <vt:lpstr>Calibri</vt:lpstr>
      <vt:lpstr>Calibri Light</vt:lpstr>
      <vt:lpstr>Symbol</vt:lpstr>
      <vt:lpstr>Times New Roman</vt:lpstr>
      <vt:lpstr>Wingdings</vt:lpstr>
      <vt:lpstr>Office Theme</vt:lpstr>
      <vt:lpstr>Dasar Elektronika – 1332105  “Electronic Components” 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pds</dc:title>
  <dc:creator>user</dc:creator>
  <cp:lastModifiedBy>Gde</cp:lastModifiedBy>
  <cp:revision>199</cp:revision>
  <dcterms:created xsi:type="dcterms:W3CDTF">2023-09-01T02:17:13Z</dcterms:created>
  <dcterms:modified xsi:type="dcterms:W3CDTF">2024-09-04T01:24:47Z</dcterms:modified>
</cp:coreProperties>
</file>